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5"/>
  </p:notesMasterIdLst>
  <p:sldIdLst>
    <p:sldId id="299" r:id="rId2"/>
    <p:sldId id="312" r:id="rId3"/>
    <p:sldId id="317" r:id="rId4"/>
    <p:sldId id="313" r:id="rId5"/>
    <p:sldId id="332" r:id="rId6"/>
    <p:sldId id="318" r:id="rId7"/>
    <p:sldId id="283" r:id="rId8"/>
    <p:sldId id="284" r:id="rId9"/>
    <p:sldId id="282" r:id="rId10"/>
    <p:sldId id="324" r:id="rId11"/>
    <p:sldId id="325" r:id="rId12"/>
    <p:sldId id="326" r:id="rId13"/>
    <p:sldId id="286" r:id="rId14"/>
    <p:sldId id="300" r:id="rId15"/>
    <p:sldId id="287" r:id="rId16"/>
    <p:sldId id="306" r:id="rId17"/>
    <p:sldId id="288" r:id="rId18"/>
    <p:sldId id="320" r:id="rId19"/>
    <p:sldId id="322" r:id="rId20"/>
    <p:sldId id="289" r:id="rId21"/>
    <p:sldId id="333" r:id="rId22"/>
    <p:sldId id="334" r:id="rId23"/>
    <p:sldId id="31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90"/>
    <p:restoredTop sz="94690"/>
  </p:normalViewPr>
  <p:slideViewPr>
    <p:cSldViewPr>
      <p:cViewPr varScale="1">
        <p:scale>
          <a:sx n="139" d="100"/>
          <a:sy n="139" d="100"/>
        </p:scale>
        <p:origin x="168" y="1704"/>
      </p:cViewPr>
      <p:guideLst>
        <p:guide orient="horz" pos="2160"/>
        <p:guide pos="2880"/>
      </p:guideLst>
    </p:cSldViewPr>
  </p:slideViewPr>
  <p:notesTextViewPr>
    <p:cViewPr>
      <p:scale>
        <a:sx n="100" d="100"/>
        <a:sy n="100" d="100"/>
      </p:scale>
      <p:origin x="0" y="0"/>
    </p:cViewPr>
  </p:notesTextViewPr>
  <p:sorterViewPr>
    <p:cViewPr>
      <p:scale>
        <a:sx n="219" d="100"/>
        <a:sy n="219" d="100"/>
      </p:scale>
      <p:origin x="0" y="296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58797AE3-B202-467B-8C7F-F2353C680BFD}" type="slidenum">
              <a:rPr lang="en-US"/>
              <a:pPr>
                <a:defRPr/>
              </a:pPr>
              <a:t>‹#›</a:t>
            </a:fld>
            <a:endParaRPr lang="en-US"/>
          </a:p>
        </p:txBody>
      </p:sp>
    </p:spTree>
    <p:extLst>
      <p:ext uri="{BB962C8B-B14F-4D97-AF65-F5344CB8AC3E}">
        <p14:creationId xmlns:p14="http://schemas.microsoft.com/office/powerpoint/2010/main" val="1511742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225188-91F3-491A-8EDA-E3B6DE9B75EB}" type="slidenum">
              <a:rPr lang="en-US" smtClean="0"/>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8984D8-7BF9-4B78-A8E9-D88E88F59FFC}" type="slidenum">
              <a:rPr lang="en-US" smtClean="0"/>
              <a:pPr eaLnBrk="1" hangingPunct="1"/>
              <a:t>15</a:t>
            </a:fld>
            <a:endParaRPr lang="en-US"/>
          </a:p>
        </p:txBody>
      </p:sp>
      <p:sp>
        <p:nvSpPr>
          <p:cNvPr id="33795" name="Rectangle 2"/>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337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spcBef>
                <a:spcPct val="0"/>
              </a:spcBef>
            </a:pPr>
            <a:endParaRPr lang="en-US" sz="24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AC4A3A-6D1B-4255-AB36-E9256E01E446}" type="slidenum">
              <a:rPr lang="en-US" smtClean="0"/>
              <a:pPr eaLnBrk="1" hangingPunct="1"/>
              <a:t>17</a:t>
            </a:fld>
            <a:endParaRPr lang="en-US"/>
          </a:p>
        </p:txBody>
      </p:sp>
      <p:sp>
        <p:nvSpPr>
          <p:cNvPr id="34819" name="Rectangle 2"/>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348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spcBef>
                <a:spcPct val="0"/>
              </a:spcBef>
            </a:pPr>
            <a:endParaRPr lang="en-US" sz="24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EFA042-AB26-4237-A30C-17C526251161}" type="slidenum">
              <a:rPr lang="en-US" smtClean="0"/>
              <a:pPr eaLnBrk="1" hangingPunct="1"/>
              <a:t>20</a:t>
            </a:fld>
            <a:endParaRPr lang="en-US"/>
          </a:p>
        </p:txBody>
      </p:sp>
      <p:sp>
        <p:nvSpPr>
          <p:cNvPr id="35843" name="Rectangle 2"/>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358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spcBef>
                <a:spcPct val="0"/>
              </a:spcBef>
            </a:pPr>
            <a:endParaRPr lang="en-US" sz="24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328D49-2B91-42C9-A011-B2E7AD5B1FAE}" type="slidenum">
              <a:rPr lang="en-US" smtClean="0"/>
              <a:pPr eaLnBrk="1" hangingPunct="1"/>
              <a:t>2</a:t>
            </a:fld>
            <a:endParaRPr lang="en-US"/>
          </a:p>
        </p:txBody>
      </p:sp>
      <p:sp>
        <p:nvSpPr>
          <p:cNvPr id="28675" name="Rectangle 2"/>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286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spcBef>
                <a:spcPct val="0"/>
              </a:spcBef>
            </a:pPr>
            <a:endParaRPr lang="en-US" sz="24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88A5EF-31D3-44B3-858F-AADDA112F01C}" type="slidenum">
              <a:rPr lang="en-US" smtClean="0"/>
              <a:pPr eaLnBrk="1" hangingPunct="1"/>
              <a:t>4</a:t>
            </a:fld>
            <a:endParaRPr lang="en-US"/>
          </a:p>
        </p:txBody>
      </p:sp>
      <p:sp>
        <p:nvSpPr>
          <p:cNvPr id="29699" name="Rectangle 2"/>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297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spcBef>
                <a:spcPct val="0"/>
              </a:spcBef>
            </a:pPr>
            <a:endParaRPr lang="en-US" sz="24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DCA82B-BD60-4B2B-99C9-F98814D74BF8}" type="slidenum">
              <a:rPr lang="en-US" smtClean="0"/>
              <a:pPr eaLnBrk="1" hangingPunct="1"/>
              <a:t>7</a:t>
            </a:fld>
            <a:endParaRPr lang="en-US"/>
          </a:p>
        </p:txBody>
      </p:sp>
      <p:sp>
        <p:nvSpPr>
          <p:cNvPr id="28675" name="Rectangle 2"/>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286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spcBef>
                <a:spcPct val="0"/>
              </a:spcBef>
            </a:pPr>
            <a:endParaRPr lang="en-US" sz="24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0118D6-FFA5-4865-89AB-F1EBBB62CCEB}" type="slidenum">
              <a:rPr lang="en-US" smtClean="0"/>
              <a:pPr eaLnBrk="1" hangingPunct="1"/>
              <a:t>8</a:t>
            </a:fld>
            <a:endParaRPr lang="en-US"/>
          </a:p>
        </p:txBody>
      </p:sp>
      <p:sp>
        <p:nvSpPr>
          <p:cNvPr id="29699" name="Rectangle 2"/>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297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spcBef>
                <a:spcPct val="0"/>
              </a:spcBef>
            </a:pPr>
            <a:endParaRPr lang="en-US" sz="24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A6A636-9109-4D95-B2AA-8B48339AA9C5}" type="slidenum">
              <a:rPr lang="en-US" smtClean="0"/>
              <a:pPr eaLnBrk="1" hangingPunct="1"/>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116980-D1E3-44A8-B2B0-FA4E784E773C}" type="slidenum">
              <a:rPr lang="en-US" smtClean="0"/>
              <a:pPr eaLnBrk="1" hangingPunct="1"/>
              <a:t>10</a:t>
            </a:fld>
            <a:endParaRPr lang="en-US"/>
          </a:p>
        </p:txBody>
      </p:sp>
      <p:sp>
        <p:nvSpPr>
          <p:cNvPr id="30723" name="Rectangle 2"/>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307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spcBef>
                <a:spcPct val="0"/>
              </a:spcBef>
            </a:pPr>
            <a:endParaRPr lang="en-US" sz="24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28AC62-737B-4FCD-9DE0-FBE151A14BBF}" type="slidenum">
              <a:rPr lang="en-US" smtClean="0"/>
              <a:pPr eaLnBrk="1" hangingPunct="1"/>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8627F4-CF96-41DB-8D02-2BEEE382B202}" type="slidenum">
              <a:rPr lang="en-US" smtClean="0"/>
              <a:pPr eaLnBrk="1" hangingPunct="1"/>
              <a:t>14</a:t>
            </a:fld>
            <a:endParaRPr lang="en-US"/>
          </a:p>
        </p:txBody>
      </p:sp>
      <p:sp>
        <p:nvSpPr>
          <p:cNvPr id="32771" name="Rectangle 2"/>
          <p:cNvSpPr>
            <a:spLocks noGrp="1" noRot="1" noChangeAspect="1" noChangeArrowheads="1" noTextEdit="1"/>
          </p:cNvSpPr>
          <p:nvPr>
            <p:ph type="sldImg"/>
          </p:nvPr>
        </p:nvSpPr>
        <p:spPr>
          <a:ln cap="flat"/>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en-US" sz="24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en-US">
                <a:cs typeface="+mn-cs"/>
              </a:endParaRPr>
            </a:p>
          </p:txBody>
        </p:sp>
        <p:grpSp>
          <p:nvGrpSpPr>
            <p:cNvPr id="8" name="Group 6"/>
            <p:cNvGrpSpPr>
              <a:grpSpLocks/>
            </p:cNvGrpSpPr>
            <p:nvPr/>
          </p:nvGrpSpPr>
          <p:grpSpPr bwMode="auto">
            <a:xfrm>
              <a:off x="4944" y="-18"/>
              <a:ext cx="816" cy="3993"/>
              <a:chOff x="4944" y="-18"/>
              <a:chExt cx="816" cy="3993"/>
            </a:xfrm>
          </p:grpSpPr>
          <p:grpSp>
            <p:nvGrpSpPr>
              <p:cNvPr id="20" name="Group 7"/>
              <p:cNvGrpSpPr>
                <a:grpSpLocks/>
              </p:cNvGrpSpPr>
              <p:nvPr userDrawn="1"/>
            </p:nvGrpSpPr>
            <p:grpSpPr bwMode="auto">
              <a:xfrm>
                <a:off x="5280" y="-18"/>
                <a:ext cx="480" cy="1449"/>
                <a:chOff x="5280" y="-18"/>
                <a:chExt cx="480" cy="1449"/>
              </a:xfrm>
            </p:grpSpPr>
            <p:grpSp>
              <p:nvGrpSpPr>
                <p:cNvPr id="41" name="Group 8"/>
                <p:cNvGrpSpPr>
                  <a:grpSpLocks/>
                </p:cNvGrpSpPr>
                <p:nvPr userDrawn="1"/>
              </p:nvGrpSpPr>
              <p:grpSpPr bwMode="auto">
                <a:xfrm rot="-5400000">
                  <a:off x="5502" y="-19"/>
                  <a:ext cx="174" cy="176"/>
                  <a:chOff x="1837" y="323"/>
                  <a:chExt cx="1690" cy="2560"/>
                </a:xfrm>
              </p:grpSpPr>
              <p:grpSp>
                <p:nvGrpSpPr>
                  <p:cNvPr id="50" name="Group 9"/>
                  <p:cNvGrpSpPr>
                    <a:grpSpLocks/>
                  </p:cNvGrpSpPr>
                  <p:nvPr/>
                </p:nvGrpSpPr>
                <p:grpSpPr bwMode="auto">
                  <a:xfrm>
                    <a:off x="1837" y="323"/>
                    <a:ext cx="1690" cy="2560"/>
                    <a:chOff x="1837" y="323"/>
                    <a:chExt cx="1690" cy="2560"/>
                  </a:xfrm>
                </p:grpSpPr>
                <p:sp>
                  <p:nvSpPr>
                    <p:cNvPr id="57" name="Freeform 10"/>
                    <p:cNvSpPr>
                      <a:spLocks/>
                    </p:cNvSpPr>
                    <p:nvPr/>
                  </p:nvSpPr>
                  <p:spPr bwMode="auto">
                    <a:xfrm>
                      <a:off x="2303" y="323"/>
                      <a:ext cx="1234"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8" name="Freeform 11"/>
                    <p:cNvSpPr>
                      <a:spLocks/>
                    </p:cNvSpPr>
                    <p:nvPr/>
                  </p:nvSpPr>
                  <p:spPr bwMode="auto">
                    <a:xfrm>
                      <a:off x="1847" y="381"/>
                      <a:ext cx="864" cy="2065"/>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51" name="Oval 12"/>
                  <p:cNvSpPr>
                    <a:spLocks noChangeArrowheads="1"/>
                  </p:cNvSpPr>
                  <p:nvPr/>
                </p:nvSpPr>
                <p:spPr bwMode="auto">
                  <a:xfrm>
                    <a:off x="2400" y="1428"/>
                    <a:ext cx="175" cy="247"/>
                  </a:xfrm>
                  <a:prstGeom prst="ellipse">
                    <a:avLst/>
                  </a:prstGeom>
                  <a:solidFill>
                    <a:srgbClr val="E7D6B7"/>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0" hangingPunct="0"/>
                    <a:endParaRPr lang="en-US"/>
                  </a:p>
                </p:txBody>
              </p:sp>
              <p:sp>
                <p:nvSpPr>
                  <p:cNvPr id="52" name="Freeform 13"/>
                  <p:cNvSpPr>
                    <a:spLocks/>
                  </p:cNvSpPr>
                  <p:nvPr/>
                </p:nvSpPr>
                <p:spPr bwMode="auto">
                  <a:xfrm>
                    <a:off x="2789" y="745"/>
                    <a:ext cx="262" cy="524"/>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3" name="Freeform 14"/>
                  <p:cNvSpPr>
                    <a:spLocks/>
                  </p:cNvSpPr>
                  <p:nvPr/>
                </p:nvSpPr>
                <p:spPr bwMode="auto">
                  <a:xfrm>
                    <a:off x="2857" y="1588"/>
                    <a:ext cx="398" cy="349"/>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4" name="Freeform 15"/>
                  <p:cNvSpPr>
                    <a:spLocks/>
                  </p:cNvSpPr>
                  <p:nvPr/>
                </p:nvSpPr>
                <p:spPr bwMode="auto">
                  <a:xfrm>
                    <a:off x="2604" y="1923"/>
                    <a:ext cx="146" cy="567"/>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5" name="Freeform 16"/>
                  <p:cNvSpPr>
                    <a:spLocks/>
                  </p:cNvSpPr>
                  <p:nvPr/>
                </p:nvSpPr>
                <p:spPr bwMode="auto">
                  <a:xfrm>
                    <a:off x="1915" y="1588"/>
                    <a:ext cx="389" cy="247"/>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6" name="Freeform 17"/>
                  <p:cNvSpPr>
                    <a:spLocks/>
                  </p:cNvSpPr>
                  <p:nvPr/>
                </p:nvSpPr>
                <p:spPr bwMode="auto">
                  <a:xfrm>
                    <a:off x="2099" y="934"/>
                    <a:ext cx="233" cy="378"/>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grpSp>
            <p:pic>
              <p:nvPicPr>
                <p:cNvPr id="42" name="Picture 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3" name="Picture 1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4"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5" name="Picture 2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6" name="Picture 2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7" name="Picture 2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9" name="Picture 2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 name="Picture 2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 name="Picture 3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3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 name="Picture 3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Picture 3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 name="Picture 3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 name="Picture 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 name="Picture 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 name="Picture 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 name="Picture 3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 name="Picture 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 name="Picture 4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 name="Picture 4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7" name="Picture 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8" name="Picture 4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9" name="Picture 4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 name="Picture 4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cs typeface="+mn-cs"/>
              </a:endParaRPr>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eaLnBrk="0" hangingPunct="0">
                <a:defRPr/>
              </a:pPr>
              <a:endParaRPr lang="en-US">
                <a:cs typeface="+mn-cs"/>
              </a:endParaRPr>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xmlns="" w="9525" cap="flat" cmpd="sng">
                  <a:solidFill>
                    <a:srgbClr val="000000"/>
                  </a:solidFill>
                  <a:prstDash val="solid"/>
                  <a:round/>
                  <a:headEnd/>
                  <a:tailEnd/>
                </a14:hiddenLine>
              </a:ext>
            </a:extLst>
          </p:spPr>
          <p:txBody>
            <a:bodyPr wrap="none" anchor="ctr"/>
            <a:lstStyle/>
            <a:p>
              <a:endParaRPr lang="en-US"/>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xmlns="" w="9525" cap="flat" cmpd="sng">
                  <a:solidFill>
                    <a:srgbClr val="000000"/>
                  </a:solidFill>
                  <a:prstDash val="solid"/>
                  <a:round/>
                  <a:headEnd/>
                  <a:tailEnd/>
                </a14:hiddenLine>
              </a:ext>
            </a:extLst>
          </p:spPr>
          <p:txBody>
            <a:bodyPr wrap="none" anchor="ctr"/>
            <a:lstStyle/>
            <a:p>
              <a:endParaRPr lang="en-US"/>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eaLnBrk="0" hangingPunct="0">
                <a:defRPr/>
              </a:pPr>
              <a:endParaRPr lang="en-US">
                <a:cs typeface="+mn-cs"/>
              </a:endParaRPr>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cs typeface="+mn-cs"/>
              </a:endParaRPr>
            </a:p>
          </p:txBody>
        </p:sp>
        <p:sp>
          <p:nvSpPr>
            <p:cNvPr id="19" name="AutoShape 56"/>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vert="eaVert" wrap="none" anchor="ctr"/>
            <a:lstStyle/>
            <a:p>
              <a:endParaRPr lang="en-US"/>
            </a:p>
          </p:txBody>
        </p:sp>
      </p:grpSp>
      <p:sp>
        <p:nvSpPr>
          <p:cNvPr id="52281" name="Rectangle 57"/>
          <p:cNvSpPr>
            <a:spLocks noGrp="1" noChangeArrowheads="1"/>
          </p:cNvSpPr>
          <p:nvPr>
            <p:ph type="ctrTitle" sz="quarter"/>
          </p:nvPr>
        </p:nvSpPr>
        <p:spPr>
          <a:xfrm>
            <a:off x="685800" y="1370013"/>
            <a:ext cx="6965950" cy="2057400"/>
          </a:xfrm>
        </p:spPr>
        <p:txBody>
          <a:bodyPr/>
          <a:lstStyle>
            <a:lvl1pPr>
              <a:defRPr/>
            </a:lvl1pPr>
          </a:lstStyle>
          <a:p>
            <a:r>
              <a:rPr lang="en-US"/>
              <a:t>Click to edit Master title style</a:t>
            </a:r>
          </a:p>
        </p:txBody>
      </p:sp>
      <p:sp>
        <p:nvSpPr>
          <p:cNvPr id="52282"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en-US"/>
              <a:t>Click to edit Master subtitle style</a:t>
            </a:r>
          </a:p>
        </p:txBody>
      </p:sp>
      <p:sp>
        <p:nvSpPr>
          <p:cNvPr id="59" name="Rectangle 59"/>
          <p:cNvSpPr>
            <a:spLocks noGrp="1" noChangeArrowheads="1"/>
          </p:cNvSpPr>
          <p:nvPr>
            <p:ph type="dt" sz="quarter" idx="10"/>
          </p:nvPr>
        </p:nvSpPr>
        <p:spPr/>
        <p:txBody>
          <a:bodyPr/>
          <a:lstStyle>
            <a:lvl1pPr>
              <a:defRPr/>
            </a:lvl1pPr>
          </a:lstStyle>
          <a:p>
            <a:pPr>
              <a:defRPr/>
            </a:pPr>
            <a:endParaRPr lang="en-US"/>
          </a:p>
        </p:txBody>
      </p:sp>
      <p:sp>
        <p:nvSpPr>
          <p:cNvPr id="60" name="Rectangle 60"/>
          <p:cNvSpPr>
            <a:spLocks noGrp="1" noChangeArrowheads="1"/>
          </p:cNvSpPr>
          <p:nvPr>
            <p:ph type="ftr" sz="quarter" idx="11"/>
          </p:nvPr>
        </p:nvSpPr>
        <p:spPr/>
        <p:txBody>
          <a:bodyPr/>
          <a:lstStyle>
            <a:lvl1pPr>
              <a:defRPr/>
            </a:lvl1pPr>
          </a:lstStyle>
          <a:p>
            <a:pPr>
              <a:defRPr/>
            </a:pPr>
            <a:endParaRPr lang="en-US"/>
          </a:p>
        </p:txBody>
      </p:sp>
      <p:sp>
        <p:nvSpPr>
          <p:cNvPr id="61" name="Rectangle 61"/>
          <p:cNvSpPr>
            <a:spLocks noGrp="1" noChangeArrowheads="1"/>
          </p:cNvSpPr>
          <p:nvPr>
            <p:ph type="sldNum" sz="quarter" idx="12"/>
          </p:nvPr>
        </p:nvSpPr>
        <p:spPr/>
        <p:txBody>
          <a:bodyPr/>
          <a:lstStyle>
            <a:lvl1pPr>
              <a:defRPr/>
            </a:lvl1pPr>
          </a:lstStyle>
          <a:p>
            <a:pPr>
              <a:defRPr/>
            </a:pPr>
            <a:fld id="{48934898-26AE-4D4D-B9AC-1A298B6DAAA7}" type="slidenum">
              <a:rPr lang="en-US"/>
              <a:pPr>
                <a:defRPr/>
              </a:pPr>
              <a:t>‹#›</a:t>
            </a:fld>
            <a:endParaRPr lang="en-US"/>
          </a:p>
        </p:txBody>
      </p:sp>
    </p:spTree>
    <p:extLst>
      <p:ext uri="{BB962C8B-B14F-4D97-AF65-F5344CB8AC3E}">
        <p14:creationId xmlns:p14="http://schemas.microsoft.com/office/powerpoint/2010/main" val="62909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F9D39540-B4DE-447F-90EB-887964637A09}" type="slidenum">
              <a:rPr lang="en-US"/>
              <a:pPr>
                <a:defRPr/>
              </a:pPr>
              <a:t>‹#›</a:t>
            </a:fld>
            <a:endParaRPr lang="en-US"/>
          </a:p>
        </p:txBody>
      </p:sp>
    </p:spTree>
    <p:extLst>
      <p:ext uri="{BB962C8B-B14F-4D97-AF65-F5344CB8AC3E}">
        <p14:creationId xmlns:p14="http://schemas.microsoft.com/office/powerpoint/2010/main" val="94693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2742D2B5-9A22-4DA9-B347-301C90FCF1F7}" type="slidenum">
              <a:rPr lang="en-US"/>
              <a:pPr>
                <a:defRPr/>
              </a:pPr>
              <a:t>‹#›</a:t>
            </a:fld>
            <a:endParaRPr lang="en-US"/>
          </a:p>
        </p:txBody>
      </p:sp>
    </p:spTree>
    <p:extLst>
      <p:ext uri="{BB962C8B-B14F-4D97-AF65-F5344CB8AC3E}">
        <p14:creationId xmlns:p14="http://schemas.microsoft.com/office/powerpoint/2010/main" val="275163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1143000"/>
          </a:xfrm>
        </p:spPr>
        <p:txBody>
          <a:bodyPr/>
          <a:lstStyle/>
          <a:p>
            <a:r>
              <a:rPr lang="en-US"/>
              <a:t>Click to edit Master title style</a:t>
            </a:r>
          </a:p>
        </p:txBody>
      </p:sp>
      <p:sp>
        <p:nvSpPr>
          <p:cNvPr id="3" name="Table Placeholder 2"/>
          <p:cNvSpPr>
            <a:spLocks noGrp="1"/>
          </p:cNvSpPr>
          <p:nvPr>
            <p:ph type="tbl" idx="1"/>
          </p:nvPr>
        </p:nvSpPr>
        <p:spPr>
          <a:xfrm>
            <a:off x="263525" y="1598613"/>
            <a:ext cx="7386638" cy="4497387"/>
          </a:xfrm>
        </p:spPr>
        <p:txBody>
          <a:bodyPr/>
          <a:lstStyle/>
          <a:p>
            <a:pPr lvl="0"/>
            <a:endParaRPr lang="en-US" noProof="0"/>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29B08FF7-EEF5-4A6C-904C-4A4E33517258}" type="slidenum">
              <a:rPr lang="en-US"/>
              <a:pPr>
                <a:defRPr/>
              </a:pPr>
              <a:t>‹#›</a:t>
            </a:fld>
            <a:endParaRPr lang="en-US"/>
          </a:p>
        </p:txBody>
      </p:sp>
    </p:spTree>
    <p:extLst>
      <p:ext uri="{BB962C8B-B14F-4D97-AF65-F5344CB8AC3E}">
        <p14:creationId xmlns:p14="http://schemas.microsoft.com/office/powerpoint/2010/main" val="299440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1BEAEB30-EA76-4741-9EC3-F8CEE208EDAE}" type="slidenum">
              <a:rPr lang="en-US"/>
              <a:pPr>
                <a:defRPr/>
              </a:pPr>
              <a:t>‹#›</a:t>
            </a:fld>
            <a:endParaRPr lang="en-US"/>
          </a:p>
        </p:txBody>
      </p:sp>
    </p:spTree>
    <p:extLst>
      <p:ext uri="{BB962C8B-B14F-4D97-AF65-F5344CB8AC3E}">
        <p14:creationId xmlns:p14="http://schemas.microsoft.com/office/powerpoint/2010/main" val="113761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C05DBB03-7B7A-4A2A-97C3-82DC893FE6E4}" type="slidenum">
              <a:rPr lang="en-US"/>
              <a:pPr>
                <a:defRPr/>
              </a:pPr>
              <a:t>‹#›</a:t>
            </a:fld>
            <a:endParaRPr lang="en-US"/>
          </a:p>
        </p:txBody>
      </p:sp>
    </p:spTree>
    <p:extLst>
      <p:ext uri="{BB962C8B-B14F-4D97-AF65-F5344CB8AC3E}">
        <p14:creationId xmlns:p14="http://schemas.microsoft.com/office/powerpoint/2010/main" val="182584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30B6912D-BB9D-459F-AA52-2120D30CF437}" type="slidenum">
              <a:rPr lang="en-US"/>
              <a:pPr>
                <a:defRPr/>
              </a:pPr>
              <a:t>‹#›</a:t>
            </a:fld>
            <a:endParaRPr lang="en-US"/>
          </a:p>
        </p:txBody>
      </p:sp>
    </p:spTree>
    <p:extLst>
      <p:ext uri="{BB962C8B-B14F-4D97-AF65-F5344CB8AC3E}">
        <p14:creationId xmlns:p14="http://schemas.microsoft.com/office/powerpoint/2010/main" val="236794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9"/>
          <p:cNvSpPr>
            <a:spLocks noGrp="1" noChangeArrowheads="1"/>
          </p:cNvSpPr>
          <p:nvPr>
            <p:ph type="dt" sz="half" idx="10"/>
          </p:nvPr>
        </p:nvSpPr>
        <p:spPr>
          <a:ln/>
        </p:spPr>
        <p:txBody>
          <a:bodyPr/>
          <a:lstStyle>
            <a:lvl1pPr>
              <a:defRPr/>
            </a:lvl1pPr>
          </a:lstStyle>
          <a:p>
            <a:pPr>
              <a:defRPr/>
            </a:pPr>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pPr>
              <a:defRPr/>
            </a:pPr>
            <a:fld id="{93414BC9-ACA5-4C7F-BBE1-6FEE706C6A25}" type="slidenum">
              <a:rPr lang="en-US"/>
              <a:pPr>
                <a:defRPr/>
              </a:pPr>
              <a:t>‹#›</a:t>
            </a:fld>
            <a:endParaRPr lang="en-US"/>
          </a:p>
        </p:txBody>
      </p:sp>
    </p:spTree>
    <p:extLst>
      <p:ext uri="{BB962C8B-B14F-4D97-AF65-F5344CB8AC3E}">
        <p14:creationId xmlns:p14="http://schemas.microsoft.com/office/powerpoint/2010/main" val="421846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9"/>
          <p:cNvSpPr>
            <a:spLocks noGrp="1" noChangeArrowheads="1"/>
          </p:cNvSpPr>
          <p:nvPr>
            <p:ph type="dt" sz="half" idx="10"/>
          </p:nvPr>
        </p:nvSpPr>
        <p:spPr>
          <a:ln/>
        </p:spPr>
        <p:txBody>
          <a:bodyPr/>
          <a:lstStyle>
            <a:lvl1pPr>
              <a:defRPr/>
            </a:lvl1pPr>
          </a:lstStyle>
          <a:p>
            <a:pPr>
              <a:defRPr/>
            </a:pPr>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pPr>
              <a:defRPr/>
            </a:pPr>
            <a:fld id="{EB8AEDF1-404F-4EC1-A1CF-96B2CA3DBDD5}" type="slidenum">
              <a:rPr lang="en-US"/>
              <a:pPr>
                <a:defRPr/>
              </a:pPr>
              <a:t>‹#›</a:t>
            </a:fld>
            <a:endParaRPr lang="en-US"/>
          </a:p>
        </p:txBody>
      </p:sp>
    </p:spTree>
    <p:extLst>
      <p:ext uri="{BB962C8B-B14F-4D97-AF65-F5344CB8AC3E}">
        <p14:creationId xmlns:p14="http://schemas.microsoft.com/office/powerpoint/2010/main" val="198581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pPr>
              <a:defRPr/>
            </a:pPr>
            <a:fld id="{E72483A6-B2B4-4520-96E1-31229CFDF302}" type="slidenum">
              <a:rPr lang="en-US"/>
              <a:pPr>
                <a:defRPr/>
              </a:pPr>
              <a:t>‹#›</a:t>
            </a:fld>
            <a:endParaRPr lang="en-US"/>
          </a:p>
        </p:txBody>
      </p:sp>
    </p:spTree>
    <p:extLst>
      <p:ext uri="{BB962C8B-B14F-4D97-AF65-F5344CB8AC3E}">
        <p14:creationId xmlns:p14="http://schemas.microsoft.com/office/powerpoint/2010/main" val="261912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82438F9B-0958-4080-A690-AC74310F27C8}" type="slidenum">
              <a:rPr lang="en-US"/>
              <a:pPr>
                <a:defRPr/>
              </a:pPr>
              <a:t>‹#›</a:t>
            </a:fld>
            <a:endParaRPr lang="en-US"/>
          </a:p>
        </p:txBody>
      </p:sp>
    </p:spTree>
    <p:extLst>
      <p:ext uri="{BB962C8B-B14F-4D97-AF65-F5344CB8AC3E}">
        <p14:creationId xmlns:p14="http://schemas.microsoft.com/office/powerpoint/2010/main" val="423112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DEEF9685-41D7-41CB-A2C6-5263629235EA}" type="slidenum">
              <a:rPr lang="en-US"/>
              <a:pPr>
                <a:defRPr/>
              </a:pPr>
              <a:t>‹#›</a:t>
            </a:fld>
            <a:endParaRPr lang="en-US"/>
          </a:p>
        </p:txBody>
      </p:sp>
    </p:spTree>
    <p:extLst>
      <p:ext uri="{BB962C8B-B14F-4D97-AF65-F5344CB8AC3E}">
        <p14:creationId xmlns:p14="http://schemas.microsoft.com/office/powerpoint/2010/main" val="181186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70700"/>
            <a:chOff x="0" y="0"/>
            <a:chExt cx="5770" cy="4328"/>
          </a:xfrm>
        </p:grpSpPr>
        <p:sp>
          <p:nvSpPr>
            <p:cNvPr id="1032"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a:p>
          </p:txBody>
        </p:sp>
        <p:sp>
          <p:nvSpPr>
            <p:cNvPr id="1033"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a:p>
          </p:txBody>
        </p:sp>
        <p:sp>
          <p:nvSpPr>
            <p:cNvPr id="5120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en-US">
                <a:cs typeface="+mn-cs"/>
              </a:endParaRPr>
            </a:p>
          </p:txBody>
        </p:sp>
        <p:grpSp>
          <p:nvGrpSpPr>
            <p:cNvPr id="1035" name="Group 6"/>
            <p:cNvGrpSpPr>
              <a:grpSpLocks/>
            </p:cNvGrpSpPr>
            <p:nvPr/>
          </p:nvGrpSpPr>
          <p:grpSpPr bwMode="auto">
            <a:xfrm>
              <a:off x="4944" y="1"/>
              <a:ext cx="816" cy="3974"/>
              <a:chOff x="4944" y="1"/>
              <a:chExt cx="816" cy="3974"/>
            </a:xfrm>
          </p:grpSpPr>
          <p:grpSp>
            <p:nvGrpSpPr>
              <p:cNvPr id="1047" name="Group 7"/>
              <p:cNvGrpSpPr>
                <a:grpSpLocks/>
              </p:cNvGrpSpPr>
              <p:nvPr userDrawn="1"/>
            </p:nvGrpSpPr>
            <p:grpSpPr bwMode="auto">
              <a:xfrm>
                <a:off x="5280" y="1"/>
                <a:ext cx="480" cy="1430"/>
                <a:chOff x="5280" y="1"/>
                <a:chExt cx="480" cy="1430"/>
              </a:xfrm>
            </p:grpSpPr>
            <p:grpSp>
              <p:nvGrpSpPr>
                <p:cNvPr id="1068" name="Group 8"/>
                <p:cNvGrpSpPr>
                  <a:grpSpLocks/>
                </p:cNvGrpSpPr>
                <p:nvPr userDrawn="1"/>
              </p:nvGrpSpPr>
              <p:grpSpPr bwMode="auto">
                <a:xfrm rot="-5400000">
                  <a:off x="5484" y="0"/>
                  <a:ext cx="174" cy="176"/>
                  <a:chOff x="1657" y="323"/>
                  <a:chExt cx="1691" cy="2560"/>
                </a:xfrm>
              </p:grpSpPr>
              <p:grpSp>
                <p:nvGrpSpPr>
                  <p:cNvPr id="1077" name="Group 9"/>
                  <p:cNvGrpSpPr>
                    <a:grpSpLocks/>
                  </p:cNvGrpSpPr>
                  <p:nvPr/>
                </p:nvGrpSpPr>
                <p:grpSpPr bwMode="auto">
                  <a:xfrm>
                    <a:off x="1657" y="323"/>
                    <a:ext cx="1691" cy="2560"/>
                    <a:chOff x="1657" y="323"/>
                    <a:chExt cx="1691" cy="2560"/>
                  </a:xfrm>
                </p:grpSpPr>
                <p:sp>
                  <p:nvSpPr>
                    <p:cNvPr id="1084" name="Freeform 10"/>
                    <p:cNvSpPr>
                      <a:spLocks/>
                    </p:cNvSpPr>
                    <p:nvPr/>
                  </p:nvSpPr>
                  <p:spPr bwMode="auto">
                    <a:xfrm>
                      <a:off x="2298" y="323"/>
                      <a:ext cx="1234"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85" name="Freeform 11"/>
                    <p:cNvSpPr>
                      <a:spLocks/>
                    </p:cNvSpPr>
                    <p:nvPr/>
                  </p:nvSpPr>
                  <p:spPr bwMode="auto">
                    <a:xfrm>
                      <a:off x="1842" y="381"/>
                      <a:ext cx="865" cy="2065"/>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78" name="Oval 12"/>
                  <p:cNvSpPr>
                    <a:spLocks noChangeArrowheads="1"/>
                  </p:cNvSpPr>
                  <p:nvPr/>
                </p:nvSpPr>
                <p:spPr bwMode="auto">
                  <a:xfrm>
                    <a:off x="2396" y="1428"/>
                    <a:ext cx="175" cy="247"/>
                  </a:xfrm>
                  <a:prstGeom prst="ellipse">
                    <a:avLst/>
                  </a:prstGeom>
                  <a:solidFill>
                    <a:srgbClr val="E7D6B7"/>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0" hangingPunct="0"/>
                    <a:endParaRPr lang="en-US"/>
                  </a:p>
                </p:txBody>
              </p:sp>
              <p:sp>
                <p:nvSpPr>
                  <p:cNvPr id="1079" name="Freeform 13"/>
                  <p:cNvSpPr>
                    <a:spLocks/>
                  </p:cNvSpPr>
                  <p:nvPr/>
                </p:nvSpPr>
                <p:spPr bwMode="auto">
                  <a:xfrm>
                    <a:off x="2784" y="745"/>
                    <a:ext cx="262" cy="524"/>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80" name="Freeform 14"/>
                  <p:cNvSpPr>
                    <a:spLocks/>
                  </p:cNvSpPr>
                  <p:nvPr/>
                </p:nvSpPr>
                <p:spPr bwMode="auto">
                  <a:xfrm>
                    <a:off x="2852" y="1588"/>
                    <a:ext cx="398" cy="349"/>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81" name="Freeform 15"/>
                  <p:cNvSpPr>
                    <a:spLocks/>
                  </p:cNvSpPr>
                  <p:nvPr/>
                </p:nvSpPr>
                <p:spPr bwMode="auto">
                  <a:xfrm>
                    <a:off x="2600" y="1923"/>
                    <a:ext cx="146" cy="567"/>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82" name="Freeform 16"/>
                  <p:cNvSpPr>
                    <a:spLocks/>
                  </p:cNvSpPr>
                  <p:nvPr/>
                </p:nvSpPr>
                <p:spPr bwMode="auto">
                  <a:xfrm>
                    <a:off x="1910" y="1588"/>
                    <a:ext cx="389" cy="247"/>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83" name="Freeform 17"/>
                  <p:cNvSpPr>
                    <a:spLocks/>
                  </p:cNvSpPr>
                  <p:nvPr/>
                </p:nvSpPr>
                <p:spPr bwMode="auto">
                  <a:xfrm>
                    <a:off x="2094" y="934"/>
                    <a:ext cx="233" cy="378"/>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grpSp>
            <p:pic>
              <p:nvPicPr>
                <p:cNvPr id="1069" name="Picture 1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70" name="Picture 19"/>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71" name="Picture 2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72" name="Picture 2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73" name="Picture 2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74" name="Picture 2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75" name="Picture 2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76" name="Picture 25"/>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048" name="Group 26"/>
              <p:cNvGrpSpPr>
                <a:grpSpLocks/>
              </p:cNvGrpSpPr>
              <p:nvPr userDrawn="1"/>
            </p:nvGrpSpPr>
            <p:grpSpPr bwMode="auto">
              <a:xfrm>
                <a:off x="4944" y="1008"/>
                <a:ext cx="522" cy="2967"/>
                <a:chOff x="4944" y="1008"/>
                <a:chExt cx="522" cy="2967"/>
              </a:xfrm>
            </p:grpSpPr>
            <p:pic>
              <p:nvPicPr>
                <p:cNvPr id="1049" name="Picture 2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0" name="Picture 2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1" name="Picture 29"/>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2" name="Picture 3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3" name="Picture 3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4" name="Picture 3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5" name="Picture 3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6" name="Picture 3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7" name="Picture 35"/>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8" name="Picture 36"/>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59" name="Picture 3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0" name="Picture 3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1" name="Picture 39"/>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2" name="Picture 4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3" name="Picture 4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4" name="Picture 4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5" name="Picture 4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6" name="Picture 4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7" name="Picture 45"/>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sp>
          <p:nvSpPr>
            <p:cNvPr id="103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1247"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cs typeface="+mn-cs"/>
              </a:endParaRPr>
            </a:p>
          </p:txBody>
        </p:sp>
        <p:sp>
          <p:nvSpPr>
            <p:cNvPr id="51248"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eaLnBrk="0" hangingPunct="0">
                <a:defRPr/>
              </a:pPr>
              <a:endParaRPr lang="en-US">
                <a:cs typeface="+mn-cs"/>
              </a:endParaRPr>
            </a:p>
          </p:txBody>
        </p:sp>
        <p:sp>
          <p:nvSpPr>
            <p:cNvPr id="103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5"/>
              <a:srcRect/>
              <a:tile tx="0" ty="0" sx="100000" sy="100000" flip="none" algn="tl"/>
            </a:blipFill>
            <a:ln>
              <a:noFill/>
            </a:ln>
            <a:extLst>
              <a:ext uri="{91240B29-F687-4f45-9708-019B960494DF}">
                <a14:hiddenLine xmlns:a14="http://schemas.microsoft.com/office/drawing/2010/main" xmlns="" w="9525" cap="flat" cmpd="sng">
                  <a:solidFill>
                    <a:srgbClr val="000000"/>
                  </a:solidFill>
                  <a:prstDash val="solid"/>
                  <a:round/>
                  <a:headEnd/>
                  <a:tailEnd/>
                </a14:hiddenLine>
              </a:ext>
            </a:extLst>
          </p:spPr>
          <p:txBody>
            <a:bodyPr wrap="none" anchor="ctr"/>
            <a:lstStyle/>
            <a:p>
              <a:endParaRPr lang="en-US"/>
            </a:p>
          </p:txBody>
        </p:sp>
        <p:sp>
          <p:nvSpPr>
            <p:cNvPr id="104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5"/>
              <a:srcRect/>
              <a:tile tx="0" ty="0" sx="100000" sy="100000" flip="none" algn="tl"/>
            </a:blipFill>
            <a:ln>
              <a:noFill/>
            </a:ln>
            <a:extLst>
              <a:ext uri="{91240B29-F687-4f45-9708-019B960494DF}">
                <a14:hiddenLine xmlns:a14="http://schemas.microsoft.com/office/drawing/2010/main" xmlns="" w="9525" cap="flat" cmpd="sng">
                  <a:solidFill>
                    <a:srgbClr val="000000"/>
                  </a:solidFill>
                  <a:prstDash val="solid"/>
                  <a:round/>
                  <a:headEnd/>
                  <a:tailEnd/>
                </a14:hiddenLine>
              </a:ext>
            </a:extLst>
          </p:spPr>
          <p:txBody>
            <a:bodyPr wrap="none" anchor="ctr"/>
            <a:lstStyle/>
            <a:p>
              <a:endParaRPr lang="en-US"/>
            </a:p>
          </p:txBody>
        </p:sp>
        <p:sp>
          <p:nvSpPr>
            <p:cNvPr id="104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51253"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eaLnBrk="0" hangingPunct="0">
                <a:defRPr/>
              </a:pPr>
              <a:endParaRPr lang="en-US">
                <a:cs typeface="+mn-cs"/>
              </a:endParaRPr>
            </a:p>
          </p:txBody>
        </p:sp>
        <p:sp>
          <p:nvSpPr>
            <p:cNvPr id="104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a:p>
          </p:txBody>
        </p:sp>
        <p:sp>
          <p:nvSpPr>
            <p:cNvPr id="51255"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cs typeface="+mn-cs"/>
              </a:endParaRPr>
            </a:p>
          </p:txBody>
        </p:sp>
        <p:sp>
          <p:nvSpPr>
            <p:cNvPr id="1046" name="AutoShape 56"/>
            <p:cNvSpPr>
              <a:spLocks noChangeArrowheads="1"/>
            </p:cNvSpPr>
            <p:nvPr/>
          </p:nvSpPr>
          <p:spPr bwMode="hidden">
            <a:xfrm rot="5400000">
              <a:off x="2724" y="2089"/>
              <a:ext cx="4320" cy="142"/>
            </a:xfrm>
            <a:custGeom>
              <a:avLst/>
              <a:gdLst>
                <a:gd name="T0" fmla="*/ 4259 w 21600"/>
                <a:gd name="T1" fmla="*/ 71 h 21600"/>
                <a:gd name="T2" fmla="*/ 2160 w 21600"/>
                <a:gd name="T3" fmla="*/ 142 h 21600"/>
                <a:gd name="T4" fmla="*/ 61 w 21600"/>
                <a:gd name="T5" fmla="*/ 71 h 21600"/>
                <a:gd name="T6" fmla="*/ 216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rot="10800000" vert="eaVert" wrap="none" anchor="ctr"/>
            <a:lstStyle/>
            <a:p>
              <a:endParaRPr lang="en-US"/>
            </a:p>
          </p:txBody>
        </p:sp>
      </p:grpSp>
      <p:sp>
        <p:nvSpPr>
          <p:cNvPr id="1027" name="Rectangle 57"/>
          <p:cNvSpPr>
            <a:spLocks noGrp="1" noChangeArrowheads="1"/>
          </p:cNvSpPr>
          <p:nvPr>
            <p:ph type="title"/>
          </p:nvPr>
        </p:nvSpPr>
        <p:spPr bwMode="auto">
          <a:xfrm>
            <a:off x="219075" y="227013"/>
            <a:ext cx="7477125"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58"/>
          <p:cNvSpPr>
            <a:spLocks noGrp="1" noChangeArrowheads="1"/>
          </p:cNvSpPr>
          <p:nvPr>
            <p:ph type="body" idx="1"/>
          </p:nvPr>
        </p:nvSpPr>
        <p:spPr bwMode="auto">
          <a:xfrm>
            <a:off x="263525" y="1598613"/>
            <a:ext cx="7386638" cy="4497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59"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mn-cs"/>
              </a:defRPr>
            </a:lvl1pPr>
          </a:lstStyle>
          <a:p>
            <a:pPr>
              <a:defRPr/>
            </a:pPr>
            <a:endParaRPr lang="en-US"/>
          </a:p>
        </p:txBody>
      </p:sp>
      <p:sp>
        <p:nvSpPr>
          <p:cNvPr id="51260"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mn-cs"/>
              </a:defRPr>
            </a:lvl1pPr>
          </a:lstStyle>
          <a:p>
            <a:pPr>
              <a:defRPr/>
            </a:pPr>
            <a:endParaRPr lang="en-US"/>
          </a:p>
        </p:txBody>
      </p:sp>
      <p:sp>
        <p:nvSpPr>
          <p:cNvPr id="51261"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cs typeface="+mn-cs"/>
              </a:defRPr>
            </a:lvl1pPr>
          </a:lstStyle>
          <a:p>
            <a:pPr>
              <a:defRPr/>
            </a:pPr>
            <a:fld id="{9946FF15-8C75-404C-B135-0916171E404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5"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7"/>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8"/>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hadd.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381000"/>
            <a:ext cx="7391400" cy="1066800"/>
          </a:xfrm>
        </p:spPr>
        <p:txBody>
          <a:bodyPr/>
          <a:lstStyle/>
          <a:p>
            <a:pPr algn="ctr" eaLnBrk="1" hangingPunct="1"/>
            <a:r>
              <a:rPr lang="en-US" dirty="0"/>
              <a:t>School Management of ADHD</a:t>
            </a:r>
          </a:p>
        </p:txBody>
      </p:sp>
      <p:sp>
        <p:nvSpPr>
          <p:cNvPr id="3075" name="Rectangle 3"/>
          <p:cNvSpPr>
            <a:spLocks noGrp="1" noChangeArrowheads="1"/>
          </p:cNvSpPr>
          <p:nvPr>
            <p:ph type="subTitle" idx="1"/>
          </p:nvPr>
        </p:nvSpPr>
        <p:spPr>
          <a:xfrm>
            <a:off x="76200" y="1447800"/>
            <a:ext cx="7848600" cy="5029200"/>
          </a:xfrm>
        </p:spPr>
        <p:txBody>
          <a:bodyPr/>
          <a:lstStyle/>
          <a:p>
            <a:pPr eaLnBrk="1" hangingPunct="1">
              <a:lnSpc>
                <a:spcPct val="80000"/>
              </a:lnSpc>
            </a:pPr>
            <a:r>
              <a:rPr lang="en-US" dirty="0"/>
              <a:t>Russell A. Barkley, Ph.D.</a:t>
            </a:r>
          </a:p>
          <a:p>
            <a:pPr eaLnBrk="1" hangingPunct="1">
              <a:lnSpc>
                <a:spcPct val="80000"/>
              </a:lnSpc>
            </a:pPr>
            <a:endParaRPr lang="en-US" sz="2400" dirty="0"/>
          </a:p>
          <a:p>
            <a:pPr eaLnBrk="1" hangingPunct="1">
              <a:lnSpc>
                <a:spcPct val="80000"/>
              </a:lnSpc>
            </a:pPr>
            <a:r>
              <a:rPr lang="en-US" sz="1800" dirty="0">
                <a:cs typeface="Arial" charset="0"/>
              </a:rPr>
              <a:t>Clinical Professor of Psychiatry</a:t>
            </a:r>
          </a:p>
          <a:p>
            <a:pPr eaLnBrk="1" hangingPunct="1">
              <a:lnSpc>
                <a:spcPct val="80000"/>
              </a:lnSpc>
            </a:pPr>
            <a:r>
              <a:rPr lang="en-US" sz="1800" dirty="0">
                <a:cs typeface="Arial" charset="0"/>
              </a:rPr>
              <a:t>Virginia Treatment Center for Children</a:t>
            </a:r>
          </a:p>
          <a:p>
            <a:pPr eaLnBrk="1" hangingPunct="1">
              <a:lnSpc>
                <a:spcPct val="80000"/>
              </a:lnSpc>
            </a:pPr>
            <a:r>
              <a:rPr lang="en-US" sz="1800" dirty="0">
                <a:cs typeface="Arial" charset="0"/>
              </a:rPr>
              <a:t>Virginia Commonwealth University Medical Center</a:t>
            </a:r>
          </a:p>
          <a:p>
            <a:pPr eaLnBrk="1" hangingPunct="1">
              <a:lnSpc>
                <a:spcPct val="80000"/>
              </a:lnSpc>
            </a:pPr>
            <a:r>
              <a:rPr lang="en-US" sz="1800" dirty="0">
                <a:cs typeface="Arial" charset="0"/>
              </a:rPr>
              <a:t>Richmond, VA</a:t>
            </a:r>
          </a:p>
          <a:p>
            <a:pPr eaLnBrk="1" hangingPunct="1">
              <a:lnSpc>
                <a:spcPct val="80000"/>
              </a:lnSpc>
            </a:pPr>
            <a:endParaRPr lang="en-US" sz="1600" dirty="0">
              <a:cs typeface="Arial" charset="0"/>
            </a:endParaRPr>
          </a:p>
          <a:p>
            <a:pPr eaLnBrk="1" hangingPunct="1">
              <a:lnSpc>
                <a:spcPct val="80000"/>
              </a:lnSpc>
            </a:pPr>
            <a:r>
              <a:rPr lang="en-US" sz="1600" dirty="0">
                <a:cs typeface="Arial" charset="0"/>
              </a:rPr>
              <a:t>©</a:t>
            </a:r>
            <a:r>
              <a:rPr lang="en-US" sz="1600" dirty="0"/>
              <a:t>Copyright by Russell A. Barkley, Ph.D.</a:t>
            </a:r>
          </a:p>
          <a:p>
            <a:pPr eaLnBrk="1" hangingPunct="1">
              <a:lnSpc>
                <a:spcPct val="80000"/>
              </a:lnSpc>
            </a:pPr>
            <a:endParaRPr lang="en-US" sz="1600" dirty="0"/>
          </a:p>
          <a:p>
            <a:pPr eaLnBrk="1" hangingPunct="1">
              <a:lnSpc>
                <a:spcPct val="80000"/>
              </a:lnSpc>
            </a:pPr>
            <a:r>
              <a:rPr lang="en-US" sz="1600" dirty="0"/>
              <a:t>Source:</a:t>
            </a:r>
          </a:p>
          <a:p>
            <a:pPr eaLnBrk="1" hangingPunct="1">
              <a:lnSpc>
                <a:spcPct val="80000"/>
              </a:lnSpc>
            </a:pPr>
            <a:r>
              <a:rPr lang="en-US" sz="1600" dirty="0"/>
              <a:t>Barkley, R. A. (2016).  </a:t>
            </a:r>
            <a:r>
              <a:rPr lang="en-US" sz="1600" i="1" dirty="0"/>
              <a:t>Managing ADHD in School: The Best Evidence-Based Methods for Teachers</a:t>
            </a:r>
            <a:r>
              <a:rPr lang="en-US" sz="1600" dirty="0"/>
              <a:t>.  Eau Claire, WI: PESI</a:t>
            </a:r>
          </a:p>
          <a:p>
            <a:pPr eaLnBrk="1" hangingPunct="1">
              <a:lnSpc>
                <a:spcPct val="80000"/>
              </a:lnSpc>
            </a:pPr>
            <a:endParaRPr lang="en-US" sz="1600" dirty="0"/>
          </a:p>
          <a:p>
            <a:pPr eaLnBrk="1" hangingPunct="1">
              <a:lnSpc>
                <a:spcPct val="80000"/>
              </a:lnSpc>
            </a:pPr>
            <a:endParaRPr lang="en-US" sz="1600" dirty="0"/>
          </a:p>
          <a:p>
            <a:pPr eaLnBrk="1" hangingPunct="1">
              <a:lnSpc>
                <a:spcPct val="80000"/>
              </a:lnSpc>
            </a:pPr>
            <a:r>
              <a:rPr lang="en-US" sz="1600" dirty="0"/>
              <a:t>Email: </a:t>
            </a:r>
            <a:r>
              <a:rPr lang="en-US" sz="1600" dirty="0" err="1"/>
              <a:t>drbarkley@russellbarkley.org</a:t>
            </a:r>
            <a:endParaRPr lang="en-US" sz="1600" dirty="0"/>
          </a:p>
          <a:p>
            <a:pPr eaLnBrk="1" hangingPunct="1">
              <a:lnSpc>
                <a:spcPct val="80000"/>
              </a:lnSpc>
            </a:pPr>
            <a:r>
              <a:rPr lang="en-US" sz="1600" dirty="0"/>
              <a:t>Websites: </a:t>
            </a:r>
            <a:r>
              <a:rPr lang="en-US" sz="1600" dirty="0" err="1"/>
              <a:t>russellbarkley.org</a:t>
            </a:r>
            <a:r>
              <a:rPr lang="en-US" sz="1600" dirty="0"/>
              <a:t>, </a:t>
            </a:r>
            <a:r>
              <a:rPr lang="en-US" sz="1600" dirty="0" err="1"/>
              <a:t>ADHDLectures.com</a:t>
            </a:r>
            <a:endParaRPr lang="en-US" sz="1600" dirty="0"/>
          </a:p>
          <a:p>
            <a:pPr eaLnBrk="1" hangingPunct="1">
              <a:lnSpc>
                <a:spcPct val="80000"/>
              </a:lnSpc>
            </a:pP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04800"/>
            <a:ext cx="7793038" cy="587375"/>
          </a:xfrm>
        </p:spPr>
        <p:txBody>
          <a:bodyPr lIns="92075" tIns="46038" rIns="92075" bIns="46038"/>
          <a:lstStyle/>
          <a:p>
            <a:pPr algn="ctr" eaLnBrk="1" hangingPunct="1"/>
            <a:r>
              <a:rPr lang="en-US" dirty="0"/>
              <a:t>Increasing Incentives</a:t>
            </a:r>
          </a:p>
        </p:txBody>
      </p:sp>
      <p:sp>
        <p:nvSpPr>
          <p:cNvPr id="63491" name="Rectangle 3"/>
          <p:cNvSpPr>
            <a:spLocks noGrp="1" noChangeArrowheads="1"/>
          </p:cNvSpPr>
          <p:nvPr>
            <p:ph type="body" idx="1"/>
          </p:nvPr>
        </p:nvSpPr>
        <p:spPr>
          <a:xfrm>
            <a:off x="228600" y="990600"/>
            <a:ext cx="7467600" cy="5486400"/>
          </a:xfrm>
        </p:spPr>
        <p:txBody>
          <a:bodyPr lIns="92075" tIns="46038" rIns="92075" bIns="46038"/>
          <a:lstStyle/>
          <a:p>
            <a:pPr eaLnBrk="1" hangingPunct="1">
              <a:lnSpc>
                <a:spcPct val="80000"/>
              </a:lnSpc>
            </a:pPr>
            <a:r>
              <a:rPr lang="en-US" dirty="0"/>
              <a:t>Increase praise, approval, appreciation</a:t>
            </a:r>
          </a:p>
          <a:p>
            <a:pPr lvl="1" eaLnBrk="1" hangingPunct="1">
              <a:lnSpc>
                <a:spcPct val="80000"/>
              </a:lnSpc>
            </a:pPr>
            <a:r>
              <a:rPr lang="en-US" sz="3200" dirty="0"/>
              <a:t>Be a 1-minute manager</a:t>
            </a:r>
          </a:p>
          <a:p>
            <a:pPr eaLnBrk="1" hangingPunct="1">
              <a:lnSpc>
                <a:spcPct val="80000"/>
              </a:lnSpc>
            </a:pPr>
            <a:r>
              <a:rPr lang="en-US" dirty="0"/>
              <a:t>Use a token or point system to organize consequences – to increase available rewards:</a:t>
            </a:r>
          </a:p>
          <a:p>
            <a:pPr lvl="1" eaLnBrk="1" hangingPunct="1">
              <a:lnSpc>
                <a:spcPct val="80000"/>
              </a:lnSpc>
            </a:pPr>
            <a:r>
              <a:rPr lang="en-US" dirty="0"/>
              <a:t>Get parents to send in old games/toys  </a:t>
            </a:r>
          </a:p>
          <a:p>
            <a:pPr lvl="1" eaLnBrk="1" hangingPunct="1">
              <a:lnSpc>
                <a:spcPct val="80000"/>
              </a:lnSpc>
            </a:pPr>
            <a:r>
              <a:rPr lang="en-US" dirty="0"/>
              <a:t>Get a video game donated to the class </a:t>
            </a:r>
          </a:p>
          <a:p>
            <a:pPr eaLnBrk="1" hangingPunct="1">
              <a:lnSpc>
                <a:spcPct val="80000"/>
              </a:lnSpc>
            </a:pPr>
            <a:r>
              <a:rPr lang="en-US" dirty="0"/>
              <a:t>Allow access to rewards often each day</a:t>
            </a:r>
          </a:p>
          <a:p>
            <a:pPr eaLnBrk="1" hangingPunct="1">
              <a:lnSpc>
                <a:spcPct val="80000"/>
              </a:lnSpc>
            </a:pPr>
            <a:r>
              <a:rPr lang="en-US" dirty="0"/>
              <a:t>Keep reward - punishment ratio 2:1+</a:t>
            </a:r>
          </a:p>
          <a:p>
            <a:pPr lvl="1" eaLnBrk="1" hangingPunct="1">
              <a:lnSpc>
                <a:spcPct val="80000"/>
              </a:lnSpc>
            </a:pPr>
            <a:r>
              <a:rPr lang="en-US" dirty="0"/>
              <a:t>Remember – its an </a:t>
            </a:r>
            <a:r>
              <a:rPr lang="en-US" u="sng" dirty="0"/>
              <a:t>incentive</a:t>
            </a:r>
            <a:r>
              <a:rPr lang="en-US" dirty="0"/>
              <a:t> program</a:t>
            </a:r>
          </a:p>
          <a:p>
            <a:pPr marL="0" indent="0" eaLnBrk="1" hangingPunct="1">
              <a:lnSpc>
                <a:spcPct val="80000"/>
              </a:lnSpc>
              <a:buNone/>
            </a:pPr>
            <a:endParaRPr lang="en-US" dirty="0"/>
          </a:p>
        </p:txBody>
      </p:sp>
    </p:spTree>
    <p:extLst>
      <p:ext uri="{BB962C8B-B14F-4D97-AF65-F5344CB8AC3E}">
        <p14:creationId xmlns:p14="http://schemas.microsoft.com/office/powerpoint/2010/main" val="311939136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63491">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63491">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63491">
                                            <p:txEl>
                                              <p:pRg st="0" end="0"/>
                                            </p:txEl>
                                          </p:spTgt>
                                        </p:tgtEl>
                                        <p:attrNameLst>
                                          <p:attrName>ppt_h</p:attrName>
                                        </p:attrNameLst>
                                      </p:cBhvr>
                                      <p:tavLst>
                                        <p:tav tm="0">
                                          <p:val>
                                            <p:fltVal val="0"/>
                                          </p:val>
                                        </p:tav>
                                        <p:tav tm="100000">
                                          <p:val>
                                            <p:strVal val="#ppt_h"/>
                                          </p:val>
                                        </p:tav>
                                      </p:tavLst>
                                    </p:anim>
                                  </p:childTnLst>
                                </p:cTn>
                              </p:par>
                              <p:par>
                                <p:cTn id="11" presetID="17" presetClass="entr" presetSubtype="1" fill="hold" grpId="0" nodeType="with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p:cTn id="13"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63491">
                                            <p:txEl>
                                              <p:pRg st="1" end="1"/>
                                            </p:txEl>
                                          </p:spTgt>
                                        </p:tgtEl>
                                        <p:attrNameLst>
                                          <p:attrName>ppt_y</p:attrName>
                                        </p:attrNameLst>
                                      </p:cBhvr>
                                      <p:tavLst>
                                        <p:tav tm="0">
                                          <p:val>
                                            <p:strVal val="#ppt_y-#ppt_h/2"/>
                                          </p:val>
                                        </p:tav>
                                        <p:tav tm="100000">
                                          <p:val>
                                            <p:strVal val="#ppt_y"/>
                                          </p:val>
                                        </p:tav>
                                      </p:tavLst>
                                    </p:anim>
                                    <p:anim calcmode="lin" valueType="num">
                                      <p:cBhvr>
                                        <p:cTn id="15" dur="500" fill="hold"/>
                                        <p:tgtEl>
                                          <p:spTgt spid="63491">
                                            <p:txEl>
                                              <p:pRg st="1" end="1"/>
                                            </p:txEl>
                                          </p:spTgt>
                                        </p:tgtEl>
                                        <p:attrNameLst>
                                          <p:attrName>ppt_w</p:attrName>
                                        </p:attrNameLst>
                                      </p:cBhvr>
                                      <p:tavLst>
                                        <p:tav tm="0">
                                          <p:val>
                                            <p:strVal val="#ppt_w"/>
                                          </p:val>
                                        </p:tav>
                                        <p:tav tm="100000">
                                          <p:val>
                                            <p:strVal val="#ppt_w"/>
                                          </p:val>
                                        </p:tav>
                                      </p:tavLst>
                                    </p:anim>
                                    <p:anim calcmode="lin" valueType="num">
                                      <p:cBhvr>
                                        <p:cTn id="16" dur="500" fill="hold"/>
                                        <p:tgtEl>
                                          <p:spTgt spid="6349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 fill="hold" grpId="0" nodeType="clickEffect">
                                  <p:stCondLst>
                                    <p:cond delay="0"/>
                                  </p:stCondLst>
                                  <p:childTnLst>
                                    <p:set>
                                      <p:cBhvr>
                                        <p:cTn id="20" dur="1" fill="hold">
                                          <p:stCondLst>
                                            <p:cond delay="0"/>
                                          </p:stCondLst>
                                        </p:cTn>
                                        <p:tgtEl>
                                          <p:spTgt spid="63491">
                                            <p:txEl>
                                              <p:pRg st="2" end="2"/>
                                            </p:txEl>
                                          </p:spTgt>
                                        </p:tgtEl>
                                        <p:attrNameLst>
                                          <p:attrName>style.visibility</p:attrName>
                                        </p:attrNameLst>
                                      </p:cBhvr>
                                      <p:to>
                                        <p:strVal val="visible"/>
                                      </p:to>
                                    </p:set>
                                    <p:anim calcmode="lin" valueType="num">
                                      <p:cBhvr>
                                        <p:cTn id="21"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3491">
                                            <p:txEl>
                                              <p:pRg st="2" end="2"/>
                                            </p:txEl>
                                          </p:spTgt>
                                        </p:tgtEl>
                                        <p:attrNameLst>
                                          <p:attrName>ppt_y</p:attrName>
                                        </p:attrNameLst>
                                      </p:cBhvr>
                                      <p:tavLst>
                                        <p:tav tm="0">
                                          <p:val>
                                            <p:strVal val="#ppt_y-#ppt_h/2"/>
                                          </p:val>
                                        </p:tav>
                                        <p:tav tm="100000">
                                          <p:val>
                                            <p:strVal val="#ppt_y"/>
                                          </p:val>
                                        </p:tav>
                                      </p:tavLst>
                                    </p:anim>
                                    <p:anim calcmode="lin" valueType="num">
                                      <p:cBhvr>
                                        <p:cTn id="23" dur="500" fill="hold"/>
                                        <p:tgtEl>
                                          <p:spTgt spid="63491">
                                            <p:txEl>
                                              <p:pRg st="2" end="2"/>
                                            </p:txEl>
                                          </p:spTgt>
                                        </p:tgtEl>
                                        <p:attrNameLst>
                                          <p:attrName>ppt_w</p:attrName>
                                        </p:attrNameLst>
                                      </p:cBhvr>
                                      <p:tavLst>
                                        <p:tav tm="0">
                                          <p:val>
                                            <p:strVal val="#ppt_w"/>
                                          </p:val>
                                        </p:tav>
                                        <p:tav tm="100000">
                                          <p:val>
                                            <p:strVal val="#ppt_w"/>
                                          </p:val>
                                        </p:tav>
                                      </p:tavLst>
                                    </p:anim>
                                    <p:anim calcmode="lin" valueType="num">
                                      <p:cBhvr>
                                        <p:cTn id="24" dur="500" fill="hold"/>
                                        <p:tgtEl>
                                          <p:spTgt spid="63491">
                                            <p:txEl>
                                              <p:pRg st="2" end="2"/>
                                            </p:txEl>
                                          </p:spTgt>
                                        </p:tgtEl>
                                        <p:attrNameLst>
                                          <p:attrName>ppt_h</p:attrName>
                                        </p:attrNameLst>
                                      </p:cBhvr>
                                      <p:tavLst>
                                        <p:tav tm="0">
                                          <p:val>
                                            <p:fltVal val="0"/>
                                          </p:val>
                                        </p:tav>
                                        <p:tav tm="100000">
                                          <p:val>
                                            <p:strVal val="#ppt_h"/>
                                          </p:val>
                                        </p:tav>
                                      </p:tavLst>
                                    </p:anim>
                                  </p:childTnLst>
                                </p:cTn>
                              </p:par>
                              <p:par>
                                <p:cTn id="25" presetID="17" presetClass="entr" presetSubtype="1" fill="hold" grpId="0" nodeType="withEffect">
                                  <p:stCondLst>
                                    <p:cond delay="0"/>
                                  </p:stCondLst>
                                  <p:childTnLst>
                                    <p:set>
                                      <p:cBhvr>
                                        <p:cTn id="26" dur="1" fill="hold">
                                          <p:stCondLst>
                                            <p:cond delay="0"/>
                                          </p:stCondLst>
                                        </p:cTn>
                                        <p:tgtEl>
                                          <p:spTgt spid="63491">
                                            <p:txEl>
                                              <p:pRg st="3" end="3"/>
                                            </p:txEl>
                                          </p:spTgt>
                                        </p:tgtEl>
                                        <p:attrNameLst>
                                          <p:attrName>style.visibility</p:attrName>
                                        </p:attrNameLst>
                                      </p:cBhvr>
                                      <p:to>
                                        <p:strVal val="visible"/>
                                      </p:to>
                                    </p:set>
                                    <p:anim calcmode="lin" valueType="num">
                                      <p:cBhvr>
                                        <p:cTn id="27"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63491">
                                            <p:txEl>
                                              <p:pRg st="3" end="3"/>
                                            </p:txEl>
                                          </p:spTgt>
                                        </p:tgtEl>
                                        <p:attrNameLst>
                                          <p:attrName>ppt_y</p:attrName>
                                        </p:attrNameLst>
                                      </p:cBhvr>
                                      <p:tavLst>
                                        <p:tav tm="0">
                                          <p:val>
                                            <p:strVal val="#ppt_y-#ppt_h/2"/>
                                          </p:val>
                                        </p:tav>
                                        <p:tav tm="100000">
                                          <p:val>
                                            <p:strVal val="#ppt_y"/>
                                          </p:val>
                                        </p:tav>
                                      </p:tavLst>
                                    </p:anim>
                                    <p:anim calcmode="lin" valueType="num">
                                      <p:cBhvr>
                                        <p:cTn id="29" dur="500" fill="hold"/>
                                        <p:tgtEl>
                                          <p:spTgt spid="63491">
                                            <p:txEl>
                                              <p:pRg st="3" end="3"/>
                                            </p:txEl>
                                          </p:spTgt>
                                        </p:tgtEl>
                                        <p:attrNameLst>
                                          <p:attrName>ppt_w</p:attrName>
                                        </p:attrNameLst>
                                      </p:cBhvr>
                                      <p:tavLst>
                                        <p:tav tm="0">
                                          <p:val>
                                            <p:strVal val="#ppt_w"/>
                                          </p:val>
                                        </p:tav>
                                        <p:tav tm="100000">
                                          <p:val>
                                            <p:strVal val="#ppt_w"/>
                                          </p:val>
                                        </p:tav>
                                      </p:tavLst>
                                    </p:anim>
                                    <p:anim calcmode="lin" valueType="num">
                                      <p:cBhvr>
                                        <p:cTn id="30" dur="500" fill="hold"/>
                                        <p:tgtEl>
                                          <p:spTgt spid="63491">
                                            <p:txEl>
                                              <p:pRg st="3" end="3"/>
                                            </p:txEl>
                                          </p:spTgt>
                                        </p:tgtEl>
                                        <p:attrNameLst>
                                          <p:attrName>ppt_h</p:attrName>
                                        </p:attrNameLst>
                                      </p:cBhvr>
                                      <p:tavLst>
                                        <p:tav tm="0">
                                          <p:val>
                                            <p:fltVal val="0"/>
                                          </p:val>
                                        </p:tav>
                                        <p:tav tm="100000">
                                          <p:val>
                                            <p:strVal val="#ppt_h"/>
                                          </p:val>
                                        </p:tav>
                                      </p:tavLst>
                                    </p:anim>
                                  </p:childTnLst>
                                </p:cTn>
                              </p:par>
                              <p:par>
                                <p:cTn id="31" presetID="17" presetClass="entr" presetSubtype="1" fill="hold" grpId="0" nodeType="withEffect">
                                  <p:stCondLst>
                                    <p:cond delay="0"/>
                                  </p:stCondLst>
                                  <p:childTnLst>
                                    <p:set>
                                      <p:cBhvr>
                                        <p:cTn id="32" dur="1" fill="hold">
                                          <p:stCondLst>
                                            <p:cond delay="0"/>
                                          </p:stCondLst>
                                        </p:cTn>
                                        <p:tgtEl>
                                          <p:spTgt spid="63491">
                                            <p:txEl>
                                              <p:pRg st="4" end="4"/>
                                            </p:txEl>
                                          </p:spTgt>
                                        </p:tgtEl>
                                        <p:attrNameLst>
                                          <p:attrName>style.visibility</p:attrName>
                                        </p:attrNameLst>
                                      </p:cBhvr>
                                      <p:to>
                                        <p:strVal val="visible"/>
                                      </p:to>
                                    </p:set>
                                    <p:anim calcmode="lin" valueType="num">
                                      <p:cBhvr>
                                        <p:cTn id="33"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63491">
                                            <p:txEl>
                                              <p:pRg st="4" end="4"/>
                                            </p:txEl>
                                          </p:spTgt>
                                        </p:tgtEl>
                                        <p:attrNameLst>
                                          <p:attrName>ppt_y</p:attrName>
                                        </p:attrNameLst>
                                      </p:cBhvr>
                                      <p:tavLst>
                                        <p:tav tm="0">
                                          <p:val>
                                            <p:strVal val="#ppt_y-#ppt_h/2"/>
                                          </p:val>
                                        </p:tav>
                                        <p:tav tm="100000">
                                          <p:val>
                                            <p:strVal val="#ppt_y"/>
                                          </p:val>
                                        </p:tav>
                                      </p:tavLst>
                                    </p:anim>
                                    <p:anim calcmode="lin" valueType="num">
                                      <p:cBhvr>
                                        <p:cTn id="35" dur="500" fill="hold"/>
                                        <p:tgtEl>
                                          <p:spTgt spid="63491">
                                            <p:txEl>
                                              <p:pRg st="4" end="4"/>
                                            </p:txEl>
                                          </p:spTgt>
                                        </p:tgtEl>
                                        <p:attrNameLst>
                                          <p:attrName>ppt_w</p:attrName>
                                        </p:attrNameLst>
                                      </p:cBhvr>
                                      <p:tavLst>
                                        <p:tav tm="0">
                                          <p:val>
                                            <p:strVal val="#ppt_w"/>
                                          </p:val>
                                        </p:tav>
                                        <p:tav tm="100000">
                                          <p:val>
                                            <p:strVal val="#ppt_w"/>
                                          </p:val>
                                        </p:tav>
                                      </p:tavLst>
                                    </p:anim>
                                    <p:anim calcmode="lin" valueType="num">
                                      <p:cBhvr>
                                        <p:cTn id="36" dur="500" fill="hold"/>
                                        <p:tgtEl>
                                          <p:spTgt spid="6349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 fill="hold" grpId="0" nodeType="clickEffect">
                                  <p:stCondLst>
                                    <p:cond delay="0"/>
                                  </p:stCondLst>
                                  <p:childTnLst>
                                    <p:set>
                                      <p:cBhvr>
                                        <p:cTn id="40" dur="1" fill="hold">
                                          <p:stCondLst>
                                            <p:cond delay="0"/>
                                          </p:stCondLst>
                                        </p:cTn>
                                        <p:tgtEl>
                                          <p:spTgt spid="63491">
                                            <p:txEl>
                                              <p:pRg st="5" end="5"/>
                                            </p:txEl>
                                          </p:spTgt>
                                        </p:tgtEl>
                                        <p:attrNameLst>
                                          <p:attrName>style.visibility</p:attrName>
                                        </p:attrNameLst>
                                      </p:cBhvr>
                                      <p:to>
                                        <p:strVal val="visible"/>
                                      </p:to>
                                    </p:set>
                                    <p:anim calcmode="lin" valueType="num">
                                      <p:cBhvr>
                                        <p:cTn id="41"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63491">
                                            <p:txEl>
                                              <p:pRg st="5" end="5"/>
                                            </p:txEl>
                                          </p:spTgt>
                                        </p:tgtEl>
                                        <p:attrNameLst>
                                          <p:attrName>ppt_y</p:attrName>
                                        </p:attrNameLst>
                                      </p:cBhvr>
                                      <p:tavLst>
                                        <p:tav tm="0">
                                          <p:val>
                                            <p:strVal val="#ppt_y-#ppt_h/2"/>
                                          </p:val>
                                        </p:tav>
                                        <p:tav tm="100000">
                                          <p:val>
                                            <p:strVal val="#ppt_y"/>
                                          </p:val>
                                        </p:tav>
                                      </p:tavLst>
                                    </p:anim>
                                    <p:anim calcmode="lin" valueType="num">
                                      <p:cBhvr>
                                        <p:cTn id="43" dur="500" fill="hold"/>
                                        <p:tgtEl>
                                          <p:spTgt spid="63491">
                                            <p:txEl>
                                              <p:pRg st="5" end="5"/>
                                            </p:txEl>
                                          </p:spTgt>
                                        </p:tgtEl>
                                        <p:attrNameLst>
                                          <p:attrName>ppt_w</p:attrName>
                                        </p:attrNameLst>
                                      </p:cBhvr>
                                      <p:tavLst>
                                        <p:tav tm="0">
                                          <p:val>
                                            <p:strVal val="#ppt_w"/>
                                          </p:val>
                                        </p:tav>
                                        <p:tav tm="100000">
                                          <p:val>
                                            <p:strVal val="#ppt_w"/>
                                          </p:val>
                                        </p:tav>
                                      </p:tavLst>
                                    </p:anim>
                                    <p:anim calcmode="lin" valueType="num">
                                      <p:cBhvr>
                                        <p:cTn id="44" dur="500" fill="hold"/>
                                        <p:tgtEl>
                                          <p:spTgt spid="6349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1" fill="hold" grpId="0" nodeType="clickEffect">
                                  <p:stCondLst>
                                    <p:cond delay="0"/>
                                  </p:stCondLst>
                                  <p:childTnLst>
                                    <p:set>
                                      <p:cBhvr>
                                        <p:cTn id="48" dur="1" fill="hold">
                                          <p:stCondLst>
                                            <p:cond delay="0"/>
                                          </p:stCondLst>
                                        </p:cTn>
                                        <p:tgtEl>
                                          <p:spTgt spid="63491">
                                            <p:txEl>
                                              <p:pRg st="6" end="6"/>
                                            </p:txEl>
                                          </p:spTgt>
                                        </p:tgtEl>
                                        <p:attrNameLst>
                                          <p:attrName>style.visibility</p:attrName>
                                        </p:attrNameLst>
                                      </p:cBhvr>
                                      <p:to>
                                        <p:strVal val="visible"/>
                                      </p:to>
                                    </p:set>
                                    <p:anim calcmode="lin" valueType="num">
                                      <p:cBhvr>
                                        <p:cTn id="49" dur="500" fill="hold"/>
                                        <p:tgtEl>
                                          <p:spTgt spid="63491">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63491">
                                            <p:txEl>
                                              <p:pRg st="6" end="6"/>
                                            </p:txEl>
                                          </p:spTgt>
                                        </p:tgtEl>
                                        <p:attrNameLst>
                                          <p:attrName>ppt_y</p:attrName>
                                        </p:attrNameLst>
                                      </p:cBhvr>
                                      <p:tavLst>
                                        <p:tav tm="0">
                                          <p:val>
                                            <p:strVal val="#ppt_y-#ppt_h/2"/>
                                          </p:val>
                                        </p:tav>
                                        <p:tav tm="100000">
                                          <p:val>
                                            <p:strVal val="#ppt_y"/>
                                          </p:val>
                                        </p:tav>
                                      </p:tavLst>
                                    </p:anim>
                                    <p:anim calcmode="lin" valueType="num">
                                      <p:cBhvr>
                                        <p:cTn id="51" dur="500" fill="hold"/>
                                        <p:tgtEl>
                                          <p:spTgt spid="63491">
                                            <p:txEl>
                                              <p:pRg st="6" end="6"/>
                                            </p:txEl>
                                          </p:spTgt>
                                        </p:tgtEl>
                                        <p:attrNameLst>
                                          <p:attrName>ppt_w</p:attrName>
                                        </p:attrNameLst>
                                      </p:cBhvr>
                                      <p:tavLst>
                                        <p:tav tm="0">
                                          <p:val>
                                            <p:strVal val="#ppt_w"/>
                                          </p:val>
                                        </p:tav>
                                        <p:tav tm="100000">
                                          <p:val>
                                            <p:strVal val="#ppt_w"/>
                                          </p:val>
                                        </p:tav>
                                      </p:tavLst>
                                    </p:anim>
                                    <p:anim calcmode="lin" valueType="num">
                                      <p:cBhvr>
                                        <p:cTn id="52" dur="500" fill="hold"/>
                                        <p:tgtEl>
                                          <p:spTgt spid="63491">
                                            <p:txEl>
                                              <p:pRg st="6" end="6"/>
                                            </p:txEl>
                                          </p:spTgt>
                                        </p:tgtEl>
                                        <p:attrNameLst>
                                          <p:attrName>ppt_h</p:attrName>
                                        </p:attrNameLst>
                                      </p:cBhvr>
                                      <p:tavLst>
                                        <p:tav tm="0">
                                          <p:val>
                                            <p:fltVal val="0"/>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63491">
                                            <p:txEl>
                                              <p:pRg st="7" end="7"/>
                                            </p:txEl>
                                          </p:spTgt>
                                        </p:tgtEl>
                                        <p:attrNameLst>
                                          <p:attrName>style.visibility</p:attrName>
                                        </p:attrNameLst>
                                      </p:cBhvr>
                                      <p:to>
                                        <p:strVal val="visible"/>
                                      </p:to>
                                    </p:set>
                                    <p:anim calcmode="lin" valueType="num">
                                      <p:cBhvr>
                                        <p:cTn id="55" dur="500" fill="hold"/>
                                        <p:tgtEl>
                                          <p:spTgt spid="63491">
                                            <p:txEl>
                                              <p:pRg st="7" end="7"/>
                                            </p:txEl>
                                          </p:spTgt>
                                        </p:tgtEl>
                                        <p:attrNameLst>
                                          <p:attrName>ppt_x</p:attrName>
                                        </p:attrNameLst>
                                      </p:cBhvr>
                                      <p:tavLst>
                                        <p:tav tm="0">
                                          <p:val>
                                            <p:strVal val="#ppt_x"/>
                                          </p:val>
                                        </p:tav>
                                        <p:tav tm="100000">
                                          <p:val>
                                            <p:strVal val="#ppt_x"/>
                                          </p:val>
                                        </p:tav>
                                      </p:tavLst>
                                    </p:anim>
                                    <p:anim calcmode="lin" valueType="num">
                                      <p:cBhvr>
                                        <p:cTn id="56" dur="500" fill="hold"/>
                                        <p:tgtEl>
                                          <p:spTgt spid="63491">
                                            <p:txEl>
                                              <p:pRg st="7" end="7"/>
                                            </p:txEl>
                                          </p:spTgt>
                                        </p:tgtEl>
                                        <p:attrNameLst>
                                          <p:attrName>ppt_y</p:attrName>
                                        </p:attrNameLst>
                                      </p:cBhvr>
                                      <p:tavLst>
                                        <p:tav tm="0">
                                          <p:val>
                                            <p:strVal val="#ppt_y-#ppt_h/2"/>
                                          </p:val>
                                        </p:tav>
                                        <p:tav tm="100000">
                                          <p:val>
                                            <p:strVal val="#ppt_y"/>
                                          </p:val>
                                        </p:tav>
                                      </p:tavLst>
                                    </p:anim>
                                    <p:anim calcmode="lin" valueType="num">
                                      <p:cBhvr>
                                        <p:cTn id="57" dur="500" fill="hold"/>
                                        <p:tgtEl>
                                          <p:spTgt spid="63491">
                                            <p:txEl>
                                              <p:pRg st="7" end="7"/>
                                            </p:txEl>
                                          </p:spTgt>
                                        </p:tgtEl>
                                        <p:attrNameLst>
                                          <p:attrName>ppt_w</p:attrName>
                                        </p:attrNameLst>
                                      </p:cBhvr>
                                      <p:tavLst>
                                        <p:tav tm="0">
                                          <p:val>
                                            <p:strVal val="#ppt_w"/>
                                          </p:val>
                                        </p:tav>
                                        <p:tav tm="100000">
                                          <p:val>
                                            <p:strVal val="#ppt_w"/>
                                          </p:val>
                                        </p:tav>
                                      </p:tavLst>
                                    </p:anim>
                                    <p:anim calcmode="lin" valueType="num">
                                      <p:cBhvr>
                                        <p:cTn id="58" dur="500" fill="hold"/>
                                        <p:tgtEl>
                                          <p:spTgt spid="6349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763587"/>
          </a:xfrm>
        </p:spPr>
        <p:txBody>
          <a:bodyPr/>
          <a:lstStyle/>
          <a:p>
            <a:pPr algn="ctr"/>
            <a:r>
              <a:rPr lang="en-US" dirty="0"/>
              <a:t>More on Incentives</a:t>
            </a:r>
          </a:p>
        </p:txBody>
      </p:sp>
      <p:sp>
        <p:nvSpPr>
          <p:cNvPr id="3" name="Content Placeholder 2"/>
          <p:cNvSpPr>
            <a:spLocks noGrp="1"/>
          </p:cNvSpPr>
          <p:nvPr>
            <p:ph idx="1"/>
          </p:nvPr>
        </p:nvSpPr>
        <p:spPr>
          <a:xfrm>
            <a:off x="263525" y="990601"/>
            <a:ext cx="7386638" cy="5105400"/>
          </a:xfrm>
        </p:spPr>
        <p:txBody>
          <a:bodyPr/>
          <a:lstStyle/>
          <a:p>
            <a:pPr eaLnBrk="1" hangingPunct="1">
              <a:lnSpc>
                <a:spcPct val="80000"/>
              </a:lnSpc>
            </a:pPr>
            <a:r>
              <a:rPr lang="en-US" dirty="0"/>
              <a:t>Try team-based (group) rewards </a:t>
            </a:r>
          </a:p>
          <a:p>
            <a:pPr lvl="1" eaLnBrk="1" hangingPunct="1">
              <a:lnSpc>
                <a:spcPct val="80000"/>
              </a:lnSpc>
            </a:pPr>
            <a:r>
              <a:rPr lang="en-US" sz="2400" dirty="0"/>
              <a:t>4-5 students work as a team on assignments and to earn rewards</a:t>
            </a:r>
          </a:p>
          <a:p>
            <a:pPr lvl="1" eaLnBrk="1" hangingPunct="1">
              <a:lnSpc>
                <a:spcPct val="80000"/>
              </a:lnSpc>
            </a:pPr>
            <a:r>
              <a:rPr lang="en-US" sz="2400" dirty="0"/>
              <a:t>Be careful to change team composition every day or two and rotate ADHD child frequently to different teams</a:t>
            </a:r>
          </a:p>
          <a:p>
            <a:pPr eaLnBrk="1" hangingPunct="1">
              <a:lnSpc>
                <a:spcPct val="80000"/>
              </a:lnSpc>
            </a:pPr>
            <a:r>
              <a:rPr lang="en-US" dirty="0"/>
              <a:t>Try a tone-tape with self-rewards</a:t>
            </a:r>
          </a:p>
          <a:p>
            <a:pPr lvl="1" eaLnBrk="1" hangingPunct="1">
              <a:lnSpc>
                <a:spcPct val="80000"/>
              </a:lnSpc>
            </a:pPr>
            <a:r>
              <a:rPr lang="en-US" sz="2400" dirty="0"/>
              <a:t>Variable interval schedule of tones played during desk work periods</a:t>
            </a:r>
          </a:p>
          <a:p>
            <a:pPr lvl="1" eaLnBrk="1" hangingPunct="1">
              <a:lnSpc>
                <a:spcPct val="80000"/>
              </a:lnSpc>
            </a:pPr>
            <a:r>
              <a:rPr lang="en-US" sz="2400" dirty="0"/>
              <a:t>When tone sounds, child self-rewards points on record sheet</a:t>
            </a:r>
          </a:p>
          <a:p>
            <a:pPr lvl="1" eaLnBrk="1" hangingPunct="1">
              <a:lnSpc>
                <a:spcPct val="80000"/>
              </a:lnSpc>
            </a:pPr>
            <a:r>
              <a:rPr lang="en-US" sz="2400" dirty="0"/>
              <a:t>Teachers monitor for cheating</a:t>
            </a:r>
          </a:p>
          <a:p>
            <a:pPr lvl="1" eaLnBrk="1" hangingPunct="1">
              <a:lnSpc>
                <a:spcPct val="80000"/>
              </a:lnSpc>
            </a:pPr>
            <a:r>
              <a:rPr lang="en-US" sz="2400" dirty="0"/>
              <a:t>Increase intervals between tones each week</a:t>
            </a:r>
          </a:p>
          <a:p>
            <a:pPr lvl="1" eaLnBrk="1" hangingPunct="1">
              <a:lnSpc>
                <a:spcPct val="80000"/>
              </a:lnSpc>
            </a:pPr>
            <a:r>
              <a:rPr lang="en-US" sz="2400" dirty="0"/>
              <a:t>Eliminate after 3-4 weeks – replace with standard point system</a:t>
            </a:r>
          </a:p>
          <a:p>
            <a:pPr eaLnBrk="1" hangingPunct="1">
              <a:lnSpc>
                <a:spcPct val="80000"/>
              </a:lnSpc>
            </a:pPr>
            <a:endParaRPr lang="en-US" dirty="0"/>
          </a:p>
          <a:p>
            <a:endParaRPr lang="en-US" dirty="0"/>
          </a:p>
        </p:txBody>
      </p:sp>
    </p:spTree>
    <p:extLst>
      <p:ext uri="{BB962C8B-B14F-4D97-AF65-F5344CB8AC3E}">
        <p14:creationId xmlns:p14="http://schemas.microsoft.com/office/powerpoint/2010/main" val="385271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77125" cy="1144587"/>
          </a:xfrm>
        </p:spPr>
        <p:txBody>
          <a:bodyPr/>
          <a:lstStyle/>
          <a:p>
            <a:pPr algn="ctr"/>
            <a:r>
              <a:rPr lang="en-US" sz="3600" dirty="0"/>
              <a:t>Using School-Home Reports</a:t>
            </a:r>
            <a:br>
              <a:rPr lang="en-US" sz="3600" dirty="0"/>
            </a:br>
            <a:r>
              <a:rPr lang="en-US" sz="3600" dirty="0"/>
              <a:t>with Home-Based Consequences</a:t>
            </a:r>
          </a:p>
        </p:txBody>
      </p:sp>
      <p:sp>
        <p:nvSpPr>
          <p:cNvPr id="3" name="Content Placeholder 2"/>
          <p:cNvSpPr>
            <a:spLocks noGrp="1"/>
          </p:cNvSpPr>
          <p:nvPr>
            <p:ph idx="1"/>
          </p:nvPr>
        </p:nvSpPr>
        <p:spPr>
          <a:xfrm>
            <a:off x="263525" y="1066800"/>
            <a:ext cx="7386638" cy="5791199"/>
          </a:xfrm>
        </p:spPr>
        <p:txBody>
          <a:bodyPr/>
          <a:lstStyle/>
          <a:p>
            <a:r>
              <a:rPr lang="en-US" sz="2400" dirty="0"/>
              <a:t>Daily goals stated in positive manner</a:t>
            </a:r>
          </a:p>
          <a:p>
            <a:r>
              <a:rPr lang="en-US" sz="2400" dirty="0"/>
              <a:t>Specifies behavioral and academic goals</a:t>
            </a:r>
          </a:p>
          <a:p>
            <a:r>
              <a:rPr lang="en-US" sz="2400" dirty="0"/>
              <a:t>Targets a small number of goals</a:t>
            </a:r>
          </a:p>
          <a:p>
            <a:r>
              <a:rPr lang="en-US" sz="2400" dirty="0"/>
              <a:t>Teacher provides quantitative feedback</a:t>
            </a:r>
          </a:p>
          <a:p>
            <a:r>
              <a:rPr lang="en-US" sz="2400" dirty="0"/>
              <a:t>Feedback provided at end of each class</a:t>
            </a:r>
          </a:p>
          <a:p>
            <a:r>
              <a:rPr lang="en-US" sz="2400" dirty="0"/>
              <a:t>Regular communication with parents (daily)</a:t>
            </a:r>
          </a:p>
          <a:p>
            <a:r>
              <a:rPr lang="en-US" sz="2400" dirty="0"/>
              <a:t>Consequences at home are tied to school behavior and performance (short &amp; long-term) </a:t>
            </a:r>
          </a:p>
          <a:p>
            <a:r>
              <a:rPr lang="en-US" sz="2400" dirty="0"/>
              <a:t>Solicit parental cooperation before starting</a:t>
            </a:r>
          </a:p>
          <a:p>
            <a:r>
              <a:rPr lang="en-US" sz="2400" dirty="0"/>
              <a:t>Student input into goals is solicited for older children and teens</a:t>
            </a:r>
          </a:p>
          <a:p>
            <a:r>
              <a:rPr lang="en-US" sz="2400" dirty="0"/>
              <a:t>Review weekly for modifications</a:t>
            </a:r>
          </a:p>
        </p:txBody>
      </p:sp>
    </p:spTree>
    <p:extLst>
      <p:ext uri="{BB962C8B-B14F-4D97-AF65-F5344CB8AC3E}">
        <p14:creationId xmlns:p14="http://schemas.microsoft.com/office/powerpoint/2010/main" val="103358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228600"/>
            <a:ext cx="7772400" cy="1066800"/>
          </a:xfrm>
        </p:spPr>
        <p:txBody>
          <a:bodyPr/>
          <a:lstStyle/>
          <a:p>
            <a:pPr eaLnBrk="1" hangingPunct="1"/>
            <a:r>
              <a:rPr lang="en-US" sz="3800"/>
              <a:t>A Daily Behavior Card</a:t>
            </a:r>
            <a:br>
              <a:rPr lang="en-US" sz="3800"/>
            </a:br>
            <a:r>
              <a:rPr lang="en-US" sz="1600"/>
              <a:t>Each teacher rates each behavior at end of each class; 1=Excellent (+25), 2=Good (+15), 3=Fair (+5), 4=Poor (-15), 5=Terrible (-25)</a:t>
            </a:r>
          </a:p>
        </p:txBody>
      </p:sp>
      <p:graphicFrame>
        <p:nvGraphicFramePr>
          <p:cNvPr id="10243" name="Object 3"/>
          <p:cNvGraphicFramePr>
            <a:graphicFrameLocks noGrp="1" noChangeAspect="1"/>
          </p:cNvGraphicFramePr>
          <p:nvPr>
            <p:ph type="tbl" idx="1"/>
          </p:nvPr>
        </p:nvGraphicFramePr>
        <p:xfrm>
          <a:off x="228600" y="1676400"/>
          <a:ext cx="7480300" cy="4641850"/>
        </p:xfrm>
        <a:graphic>
          <a:graphicData uri="http://schemas.openxmlformats.org/presentationml/2006/ole">
            <mc:AlternateContent xmlns:mc="http://schemas.openxmlformats.org/markup-compatibility/2006">
              <mc:Choice xmlns:v="urn:schemas-microsoft-com:vml" Requires="v">
                <p:oleObj spid="_x0000_s10296" name="Document" r:id="rId4" imgW="7936992" imgH="4565904" progId="Word.Document.8">
                  <p:embed/>
                </p:oleObj>
              </mc:Choice>
              <mc:Fallback>
                <p:oleObj name="Document" r:id="rId4" imgW="7936992" imgH="4565904" progId="Word.Document.8">
                  <p:embed/>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676400"/>
                        <a:ext cx="7480300" cy="4641850"/>
                      </a:xfrm>
                      <a:prstGeom prst="rect">
                        <a:avLst/>
                      </a:prstGeom>
                      <a:solidFill>
                        <a:srgbClr val="00FFFF"/>
                      </a:solidFill>
                      <a:ln w="9525">
                        <a:solidFill>
                          <a:srgbClr val="000000"/>
                        </a:solidFill>
                        <a:miter lim="800000"/>
                        <a:headEnd/>
                        <a:tailEnd/>
                      </a:ln>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heel(1)">
                                      <p:cBhvr>
                                        <p:cTn id="7" dur="2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7924800" cy="762000"/>
          </a:xfrm>
        </p:spPr>
        <p:txBody>
          <a:bodyPr lIns="92075" tIns="46038" rIns="92075" bIns="46038"/>
          <a:lstStyle/>
          <a:p>
            <a:pPr algn="ctr"/>
            <a:r>
              <a:rPr lang="en-US" sz="3600" dirty="0"/>
              <a:t>Problem Transitions? Make a Plan</a:t>
            </a:r>
          </a:p>
        </p:txBody>
      </p:sp>
      <p:sp>
        <p:nvSpPr>
          <p:cNvPr id="231427" name="Rectangle 3"/>
          <p:cNvSpPr>
            <a:spLocks noGrp="1" noChangeArrowheads="1"/>
          </p:cNvSpPr>
          <p:nvPr>
            <p:ph type="body" idx="1"/>
          </p:nvPr>
        </p:nvSpPr>
        <p:spPr>
          <a:xfrm>
            <a:off x="263525" y="609600"/>
            <a:ext cx="7386638" cy="5486400"/>
          </a:xfrm>
        </p:spPr>
        <p:txBody>
          <a:bodyPr lIns="92075" tIns="46038" rIns="92075" bIns="46038"/>
          <a:lstStyle/>
          <a:p>
            <a:r>
              <a:rPr lang="en-US" sz="2400" dirty="0"/>
              <a:t>Before entering a new situation, STOP! (in school this might be the next class, recess, going to lunch room)(at home, this would be any transition to a  new task or situation (homework, bedtime, chores, shopping trip, dining out, church, visiting others, etc.)</a:t>
            </a:r>
          </a:p>
          <a:p>
            <a:r>
              <a:rPr lang="en-US" sz="2400" dirty="0"/>
              <a:t>Review 2-3 rules child needs to obey </a:t>
            </a:r>
          </a:p>
          <a:p>
            <a:pPr lvl="1"/>
            <a:r>
              <a:rPr lang="en-US" sz="2000" dirty="0"/>
              <a:t>Child repeats them back</a:t>
            </a:r>
          </a:p>
          <a:p>
            <a:r>
              <a:rPr lang="en-US" sz="2400" dirty="0"/>
              <a:t>Establish an incentive or reward</a:t>
            </a:r>
            <a:endParaRPr lang="en-US" sz="2000" dirty="0"/>
          </a:p>
          <a:p>
            <a:r>
              <a:rPr lang="en-US" sz="2400" dirty="0"/>
              <a:t>Establish the punishment to be used</a:t>
            </a:r>
          </a:p>
          <a:p>
            <a:r>
              <a:rPr lang="en-US" sz="2400" dirty="0"/>
              <a:t>Be sure child has something active to do</a:t>
            </a:r>
          </a:p>
          <a:p>
            <a:r>
              <a:rPr lang="en-US" sz="2400" dirty="0"/>
              <a:t>Enter the new situation, follow your plan</a:t>
            </a:r>
          </a:p>
          <a:p>
            <a:r>
              <a:rPr lang="en-US" sz="2400" dirty="0"/>
              <a:t>Reward throughout the activity</a:t>
            </a:r>
          </a:p>
          <a:p>
            <a:r>
              <a:rPr lang="en-US" sz="2400" dirty="0"/>
              <a:t>End by evaluating success with the child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31427">
                                            <p:txEl>
                                              <p:pRg st="0" end="0"/>
                                            </p:txEl>
                                          </p:spTgt>
                                        </p:tgtEl>
                                        <p:attrNameLst>
                                          <p:attrName>style.visibility</p:attrName>
                                        </p:attrNameLst>
                                      </p:cBhvr>
                                      <p:to>
                                        <p:strVal val="visible"/>
                                      </p:to>
                                    </p:set>
                                    <p:anim to="" calcmode="lin" valueType="num">
                                      <p:cBhvr>
                                        <p:cTn id="7" dur="1" fill="hold"/>
                                        <p:tgtEl>
                                          <p:spTgt spid="2314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31427">
                                            <p:txEl>
                                              <p:pRg st="1" end="1"/>
                                            </p:txEl>
                                          </p:spTgt>
                                        </p:tgtEl>
                                        <p:attrNameLst>
                                          <p:attrName>style.visibility</p:attrName>
                                        </p:attrNameLst>
                                      </p:cBhvr>
                                      <p:to>
                                        <p:strVal val="visible"/>
                                      </p:to>
                                    </p:set>
                                    <p:anim to="" calcmode="lin" valueType="num">
                                      <p:cBhvr>
                                        <p:cTn id="12" dur="1" fill="hold"/>
                                        <p:tgtEl>
                                          <p:spTgt spid="231427">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231427">
                                            <p:txEl>
                                              <p:pRg st="2" end="2"/>
                                            </p:txEl>
                                          </p:spTgt>
                                        </p:tgtEl>
                                        <p:attrNameLst>
                                          <p:attrName>style.visibility</p:attrName>
                                        </p:attrNameLst>
                                      </p:cBhvr>
                                      <p:to>
                                        <p:strVal val="visible"/>
                                      </p:to>
                                    </p:set>
                                    <p:anim to="" calcmode="lin" valueType="num">
                                      <p:cBhvr>
                                        <p:cTn id="15" dur="1" fill="hold"/>
                                        <p:tgtEl>
                                          <p:spTgt spid="231427">
                                            <p:txEl>
                                              <p:pRg st="2" end="2"/>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499"/>
                                          </p:stCondLst>
                                        </p:cTn>
                                        <p:tgtEl>
                                          <p:spTgt spid="231427">
                                            <p:txEl>
                                              <p:pRg st="3" end="3"/>
                                            </p:txEl>
                                          </p:spTgt>
                                        </p:tgtEl>
                                        <p:attrNameLst>
                                          <p:attrName>style.visibility</p:attrName>
                                        </p:attrNameLst>
                                      </p:cBhvr>
                                      <p:to>
                                        <p:strVal val="visible"/>
                                      </p:to>
                                    </p:set>
                                    <p:anim to="" calcmode="lin" valueType="num">
                                      <p:cBhvr>
                                        <p:cTn id="20" dur="1" fill="hold"/>
                                        <p:tgtEl>
                                          <p:spTgt spid="231427">
                                            <p:txEl>
                                              <p:pRg st="3" end="3"/>
                                            </p:txEl>
                                          </p:spTgt>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499"/>
                                          </p:stCondLst>
                                        </p:cTn>
                                        <p:tgtEl>
                                          <p:spTgt spid="231427">
                                            <p:txEl>
                                              <p:pRg st="4" end="4"/>
                                            </p:txEl>
                                          </p:spTgt>
                                        </p:tgtEl>
                                        <p:attrNameLst>
                                          <p:attrName>style.visibility</p:attrName>
                                        </p:attrNameLst>
                                      </p:cBhvr>
                                      <p:to>
                                        <p:strVal val="visible"/>
                                      </p:to>
                                    </p:set>
                                    <p:anim to="" calcmode="lin" valueType="num">
                                      <p:cBhvr>
                                        <p:cTn id="25" dur="1" fill="hold"/>
                                        <p:tgtEl>
                                          <p:spTgt spid="231427">
                                            <p:txEl>
                                              <p:pRg st="4" end="4"/>
                                            </p:txEl>
                                          </p:spTgt>
                                        </p:tgtEl>
                                        <p:attrNameLst>
                                          <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4" presetClass="entr" presetSubtype="0" fill="hold" grpId="0" nodeType="clickEffect">
                                  <p:stCondLst>
                                    <p:cond delay="0"/>
                                  </p:stCondLst>
                                  <p:childTnLst>
                                    <p:set>
                                      <p:cBhvr>
                                        <p:cTn id="29" dur="1" fill="hold">
                                          <p:stCondLst>
                                            <p:cond delay="499"/>
                                          </p:stCondLst>
                                        </p:cTn>
                                        <p:tgtEl>
                                          <p:spTgt spid="231427">
                                            <p:txEl>
                                              <p:pRg st="5" end="5"/>
                                            </p:txEl>
                                          </p:spTgt>
                                        </p:tgtEl>
                                        <p:attrNameLst>
                                          <p:attrName>style.visibility</p:attrName>
                                        </p:attrNameLst>
                                      </p:cBhvr>
                                      <p:to>
                                        <p:strVal val="visible"/>
                                      </p:to>
                                    </p:set>
                                    <p:anim to="" calcmode="lin" valueType="num">
                                      <p:cBhvr>
                                        <p:cTn id="30" dur="1" fill="hold"/>
                                        <p:tgtEl>
                                          <p:spTgt spid="231427">
                                            <p:txEl>
                                              <p:pRg st="5" end="5"/>
                                            </p:txEl>
                                          </p:spTgt>
                                        </p:tgtEl>
                                        <p:attrNameLst>
                                          <p:attrName/>
                                        </p:attrNameLst>
                                      </p:cBhvr>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4" presetClass="entr" presetSubtype="0" fill="hold" grpId="0" nodeType="clickEffect">
                                  <p:stCondLst>
                                    <p:cond delay="0"/>
                                  </p:stCondLst>
                                  <p:childTnLst>
                                    <p:set>
                                      <p:cBhvr>
                                        <p:cTn id="34" dur="1" fill="hold">
                                          <p:stCondLst>
                                            <p:cond delay="499"/>
                                          </p:stCondLst>
                                        </p:cTn>
                                        <p:tgtEl>
                                          <p:spTgt spid="231427">
                                            <p:txEl>
                                              <p:pRg st="6" end="6"/>
                                            </p:txEl>
                                          </p:spTgt>
                                        </p:tgtEl>
                                        <p:attrNameLst>
                                          <p:attrName>style.visibility</p:attrName>
                                        </p:attrNameLst>
                                      </p:cBhvr>
                                      <p:to>
                                        <p:strVal val="visible"/>
                                      </p:to>
                                    </p:set>
                                    <p:anim to="" calcmode="lin" valueType="num">
                                      <p:cBhvr>
                                        <p:cTn id="35" dur="1" fill="hold"/>
                                        <p:tgtEl>
                                          <p:spTgt spid="231427">
                                            <p:txEl>
                                              <p:pRg st="6" end="6"/>
                                            </p:txEl>
                                          </p:spTgt>
                                        </p:tgtEl>
                                        <p:attrNameLst>
                                          <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4" presetClass="entr" presetSubtype="0" fill="hold" grpId="0" nodeType="clickEffect">
                                  <p:stCondLst>
                                    <p:cond delay="0"/>
                                  </p:stCondLst>
                                  <p:childTnLst>
                                    <p:set>
                                      <p:cBhvr>
                                        <p:cTn id="39" dur="1" fill="hold">
                                          <p:stCondLst>
                                            <p:cond delay="499"/>
                                          </p:stCondLst>
                                        </p:cTn>
                                        <p:tgtEl>
                                          <p:spTgt spid="231427">
                                            <p:txEl>
                                              <p:pRg st="7" end="7"/>
                                            </p:txEl>
                                          </p:spTgt>
                                        </p:tgtEl>
                                        <p:attrNameLst>
                                          <p:attrName>style.visibility</p:attrName>
                                        </p:attrNameLst>
                                      </p:cBhvr>
                                      <p:to>
                                        <p:strVal val="visible"/>
                                      </p:to>
                                    </p:set>
                                    <p:anim to="" calcmode="lin" valueType="num">
                                      <p:cBhvr>
                                        <p:cTn id="40" dur="1" fill="hold"/>
                                        <p:tgtEl>
                                          <p:spTgt spid="231427">
                                            <p:txEl>
                                              <p:pRg st="7" end="7"/>
                                            </p:txEl>
                                          </p:spTgt>
                                        </p:tgtEl>
                                        <p:attrNameLst>
                                          <p:attrName/>
                                        </p:attrNameLst>
                                      </p:cBhvr>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4" presetClass="entr" presetSubtype="0" fill="hold" grpId="0" nodeType="clickEffect">
                                  <p:stCondLst>
                                    <p:cond delay="0"/>
                                  </p:stCondLst>
                                  <p:childTnLst>
                                    <p:set>
                                      <p:cBhvr>
                                        <p:cTn id="44" dur="1" fill="hold">
                                          <p:stCondLst>
                                            <p:cond delay="499"/>
                                          </p:stCondLst>
                                        </p:cTn>
                                        <p:tgtEl>
                                          <p:spTgt spid="231427">
                                            <p:txEl>
                                              <p:pRg st="8" end="8"/>
                                            </p:txEl>
                                          </p:spTgt>
                                        </p:tgtEl>
                                        <p:attrNameLst>
                                          <p:attrName>style.visibility</p:attrName>
                                        </p:attrNameLst>
                                      </p:cBhvr>
                                      <p:to>
                                        <p:strVal val="visible"/>
                                      </p:to>
                                    </p:set>
                                    <p:anim to="" calcmode="lin" valueType="num">
                                      <p:cBhvr>
                                        <p:cTn id="45" dur="1" fill="hold"/>
                                        <p:tgtEl>
                                          <p:spTgt spid="231427">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0"/>
            <a:ext cx="7772400" cy="685800"/>
          </a:xfrm>
        </p:spPr>
        <p:txBody>
          <a:bodyPr lIns="92075" tIns="46038" rIns="92075" bIns="46038"/>
          <a:lstStyle/>
          <a:p>
            <a:pPr algn="ctr" eaLnBrk="1" hangingPunct="1"/>
            <a:r>
              <a:rPr lang="en-US" sz="3600" dirty="0"/>
              <a:t>Externalizing Rules and Time</a:t>
            </a:r>
          </a:p>
        </p:txBody>
      </p:sp>
      <p:sp>
        <p:nvSpPr>
          <p:cNvPr id="66563" name="Rectangle 3"/>
          <p:cNvSpPr>
            <a:spLocks noGrp="1" noChangeArrowheads="1"/>
          </p:cNvSpPr>
          <p:nvPr>
            <p:ph type="body" idx="1"/>
          </p:nvPr>
        </p:nvSpPr>
        <p:spPr>
          <a:xfrm>
            <a:off x="228600" y="609600"/>
            <a:ext cx="7543800" cy="5715000"/>
          </a:xfrm>
        </p:spPr>
        <p:txBody>
          <a:bodyPr lIns="92075" tIns="46038" rIns="92075" bIns="46038"/>
          <a:lstStyle/>
          <a:p>
            <a:pPr eaLnBrk="1" hangingPunct="1">
              <a:lnSpc>
                <a:spcPct val="80000"/>
              </a:lnSpc>
            </a:pPr>
            <a:r>
              <a:rPr lang="en-US" sz="2800" dirty="0"/>
              <a:t>Post rules on posters at front of class for each work period,</a:t>
            </a:r>
          </a:p>
          <a:p>
            <a:pPr eaLnBrk="1" hangingPunct="1">
              <a:lnSpc>
                <a:spcPct val="80000"/>
              </a:lnSpc>
            </a:pPr>
            <a:r>
              <a:rPr lang="en-US" sz="2800" dirty="0"/>
              <a:t>Use 3-sided stop sign for rules for young kids.  Show the appropriate side for each activity:  </a:t>
            </a:r>
            <a:r>
              <a:rPr lang="en-US" sz="2000" dirty="0"/>
              <a:t>red side = lecture rules; yellow side = desk work rules; greenside  = play rules</a:t>
            </a:r>
          </a:p>
          <a:p>
            <a:pPr eaLnBrk="1" hangingPunct="1">
              <a:lnSpc>
                <a:spcPct val="80000"/>
              </a:lnSpc>
            </a:pPr>
            <a:r>
              <a:rPr lang="en-US" sz="2800" dirty="0"/>
              <a:t>Laminated color-coded card sets placed on desk with each card listing the basic rules or steps to be followed for each subject or class activity in school or each recurring task (i.e. homework) or chore (clean up).</a:t>
            </a:r>
          </a:p>
          <a:p>
            <a:pPr eaLnBrk="1" hangingPunct="1">
              <a:lnSpc>
                <a:spcPct val="80000"/>
              </a:lnSpc>
            </a:pPr>
            <a:r>
              <a:rPr lang="en-US" sz="2800" dirty="0"/>
              <a:t>Child reviews the posted rules or steps and then verbally restates them at the start of each activity.  Child can also place a checkmark next to each step as it is done.</a:t>
            </a:r>
          </a:p>
          <a:p>
            <a:pPr eaLnBrk="1" hangingPunct="1">
              <a:lnSpc>
                <a:spcPct val="80000"/>
              </a:lnSpc>
            </a:pPr>
            <a:r>
              <a:rPr lang="en-US" sz="2800" dirty="0"/>
              <a:t>Use timers, watches, large clocks, etc. if the task has a time limit.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66563">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66563">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665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66563">
                                            <p:txEl>
                                              <p:pRg st="1" end="1"/>
                                            </p:txEl>
                                          </p:spTgt>
                                        </p:tgtEl>
                                        <p:attrNameLst>
                                          <p:attrName>style.visibility</p:attrName>
                                        </p:attrNameLst>
                                      </p:cBhvr>
                                      <p:to>
                                        <p:strVal val="visible"/>
                                      </p:to>
                                    </p:set>
                                    <p:anim calcmode="lin" valueType="num">
                                      <p:cBhvr>
                                        <p:cTn id="15"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6563">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66563">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665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66563">
                                            <p:txEl>
                                              <p:pRg st="2" end="2"/>
                                            </p:txEl>
                                          </p:spTgt>
                                        </p:tgtEl>
                                        <p:attrNameLst>
                                          <p:attrName>style.visibility</p:attrName>
                                        </p:attrNameLst>
                                      </p:cBhvr>
                                      <p:to>
                                        <p:strVal val="visible"/>
                                      </p:to>
                                    </p:set>
                                    <p:anim calcmode="lin" valueType="num">
                                      <p:cBhvr>
                                        <p:cTn id="23"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66563">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66563">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6656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4" fill="hold" grpId="0" nodeType="clickEffect">
                                  <p:stCondLst>
                                    <p:cond delay="0"/>
                                  </p:stCondLst>
                                  <p:childTnLst>
                                    <p:set>
                                      <p:cBhvr>
                                        <p:cTn id="30" dur="1" fill="hold">
                                          <p:stCondLst>
                                            <p:cond delay="0"/>
                                          </p:stCondLst>
                                        </p:cTn>
                                        <p:tgtEl>
                                          <p:spTgt spid="66563">
                                            <p:txEl>
                                              <p:pRg st="3" end="3"/>
                                            </p:txEl>
                                          </p:spTgt>
                                        </p:tgtEl>
                                        <p:attrNameLst>
                                          <p:attrName>style.visibility</p:attrName>
                                        </p:attrNameLst>
                                      </p:cBhvr>
                                      <p:to>
                                        <p:strVal val="visible"/>
                                      </p:to>
                                    </p:set>
                                    <p:anim calcmode="lin" valueType="num">
                                      <p:cBhvr>
                                        <p:cTn id="31"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66563">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66563">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6656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4" fill="hold" grpId="0" nodeType="clickEffect">
                                  <p:stCondLst>
                                    <p:cond delay="0"/>
                                  </p:stCondLst>
                                  <p:childTnLst>
                                    <p:set>
                                      <p:cBhvr>
                                        <p:cTn id="38" dur="1" fill="hold">
                                          <p:stCondLst>
                                            <p:cond delay="0"/>
                                          </p:stCondLst>
                                        </p:cTn>
                                        <p:tgtEl>
                                          <p:spTgt spid="66563">
                                            <p:txEl>
                                              <p:pRg st="4" end="4"/>
                                            </p:txEl>
                                          </p:spTgt>
                                        </p:tgtEl>
                                        <p:attrNameLst>
                                          <p:attrName>style.visibility</p:attrName>
                                        </p:attrNameLst>
                                      </p:cBhvr>
                                      <p:to>
                                        <p:strVal val="visible"/>
                                      </p:to>
                                    </p:set>
                                    <p:anim calcmode="lin" valueType="num">
                                      <p:cBhvr>
                                        <p:cTn id="39" dur="5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66563">
                                            <p:txEl>
                                              <p:pRg st="4" end="4"/>
                                            </p:txEl>
                                          </p:spTgt>
                                        </p:tgtEl>
                                        <p:attrNameLst>
                                          <p:attrName>ppt_y</p:attrName>
                                        </p:attrNameLst>
                                      </p:cBhvr>
                                      <p:tavLst>
                                        <p:tav tm="0">
                                          <p:val>
                                            <p:strVal val="#ppt_y+#ppt_h/2"/>
                                          </p:val>
                                        </p:tav>
                                        <p:tav tm="100000">
                                          <p:val>
                                            <p:strVal val="#ppt_y"/>
                                          </p:val>
                                        </p:tav>
                                      </p:tavLst>
                                    </p:anim>
                                    <p:anim calcmode="lin" valueType="num">
                                      <p:cBhvr>
                                        <p:cTn id="41" dur="500" fill="hold"/>
                                        <p:tgtEl>
                                          <p:spTgt spid="66563">
                                            <p:txEl>
                                              <p:pRg st="4" end="4"/>
                                            </p:txEl>
                                          </p:spTgt>
                                        </p:tgtEl>
                                        <p:attrNameLst>
                                          <p:attrName>ppt_w</p:attrName>
                                        </p:attrNameLst>
                                      </p:cBhvr>
                                      <p:tavLst>
                                        <p:tav tm="0">
                                          <p:val>
                                            <p:strVal val="#ppt_w"/>
                                          </p:val>
                                        </p:tav>
                                        <p:tav tm="100000">
                                          <p:val>
                                            <p:strVal val="#ppt_w"/>
                                          </p:val>
                                        </p:tav>
                                      </p:tavLst>
                                    </p:anim>
                                    <p:anim calcmode="lin" valueType="num">
                                      <p:cBhvr>
                                        <p:cTn id="42" dur="500" fill="hold"/>
                                        <p:tgtEl>
                                          <p:spTgt spid="6656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Large 12” Timer</a:t>
            </a:r>
            <a:br>
              <a:rPr lang="en-US" dirty="0"/>
            </a:br>
            <a:r>
              <a:rPr lang="en-US" sz="2400" dirty="0" err="1"/>
              <a:t>Amazon.com</a:t>
            </a:r>
            <a:endParaRPr lang="en-US" dirty="0"/>
          </a:p>
        </p:txBody>
      </p:sp>
      <p:pic>
        <p:nvPicPr>
          <p:cNvPr id="16387" name="Content Placeholder 3" descr="Large Timer.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2133600"/>
            <a:ext cx="2819400" cy="2590800"/>
          </a:xfrm>
        </p:spPr>
      </p:pic>
      <p:sp>
        <p:nvSpPr>
          <p:cNvPr id="16388" name="Rectangle 4"/>
          <p:cNvSpPr>
            <a:spLocks noChangeArrowheads="1"/>
          </p:cNvSpPr>
          <p:nvPr/>
        </p:nvSpPr>
        <p:spPr bwMode="auto">
          <a:xfrm>
            <a:off x="3048000" y="1600200"/>
            <a:ext cx="4572000" cy="3970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0" hangingPunct="0"/>
            <a:r>
              <a:rPr lang="en-US"/>
              <a:t>The Large Time Timer is designed to be wall hung for classroom and group activities. It’s large size (12 inches square) and bold dial numerals make this timer easier to read for visually impaired users, as well. </a:t>
            </a:r>
            <a:r>
              <a:rPr lang="en-US" b="1"/>
              <a:t>How it works:</a:t>
            </a:r>
            <a:endParaRPr lang="en-US"/>
          </a:p>
          <a:p>
            <a:pPr eaLnBrk="0" hangingPunct="0"/>
            <a:r>
              <a:rPr lang="en-US"/>
              <a:t>To set the Large Time Timer, move the red disc counterclockwise to the desired time interval. The disc diminishes as time elapses until no red is visible on the timer face. The disc may be moved clockwise or counterclockwise without harming the mechanism, however gentle handling will prolong the life of the timer.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152400"/>
            <a:ext cx="7772400" cy="685800"/>
          </a:xfrm>
        </p:spPr>
        <p:txBody>
          <a:bodyPr lIns="92075" tIns="46038" rIns="92075" bIns="46038"/>
          <a:lstStyle/>
          <a:p>
            <a:pPr algn="ctr" eaLnBrk="1" hangingPunct="1"/>
            <a:r>
              <a:rPr lang="en-US" dirty="0"/>
              <a:t>Disciplinary Tactics</a:t>
            </a:r>
          </a:p>
        </p:txBody>
      </p:sp>
      <p:sp>
        <p:nvSpPr>
          <p:cNvPr id="68611" name="Rectangle 3"/>
          <p:cNvSpPr>
            <a:spLocks noGrp="1" noChangeArrowheads="1"/>
          </p:cNvSpPr>
          <p:nvPr>
            <p:ph type="body" idx="1"/>
          </p:nvPr>
        </p:nvSpPr>
        <p:spPr>
          <a:xfrm>
            <a:off x="152400" y="838200"/>
            <a:ext cx="7620000" cy="5334000"/>
          </a:xfrm>
        </p:spPr>
        <p:txBody>
          <a:bodyPr lIns="92075" tIns="46038" rIns="92075" bIns="46038"/>
          <a:lstStyle/>
          <a:p>
            <a:pPr eaLnBrk="1" hangingPunct="1">
              <a:lnSpc>
                <a:spcPct val="90000"/>
              </a:lnSpc>
            </a:pPr>
            <a:r>
              <a:rPr lang="en-US" sz="2800" dirty="0"/>
              <a:t>Incentives for appropriate behavior must be present for punishment (loss of reward access) to be effective</a:t>
            </a:r>
          </a:p>
          <a:p>
            <a:pPr eaLnBrk="1" hangingPunct="1">
              <a:lnSpc>
                <a:spcPct val="90000"/>
              </a:lnSpc>
            </a:pPr>
            <a:r>
              <a:rPr lang="en-US" sz="2800" dirty="0"/>
              <a:t>But all-reward programs do not last long with ADHD children unless accompanied with punishment tactics</a:t>
            </a:r>
          </a:p>
          <a:p>
            <a:pPr eaLnBrk="1" hangingPunct="1">
              <a:lnSpc>
                <a:spcPct val="90000"/>
              </a:lnSpc>
            </a:pPr>
            <a:r>
              <a:rPr lang="en-US" sz="2800" dirty="0"/>
              <a:t>Swift justice is the key to discipline </a:t>
            </a:r>
          </a:p>
          <a:p>
            <a:pPr eaLnBrk="1" hangingPunct="1">
              <a:lnSpc>
                <a:spcPct val="90000"/>
              </a:lnSpc>
            </a:pPr>
            <a:r>
              <a:rPr lang="en-US" sz="2800" dirty="0"/>
              <a:t>Mild, private, direct reprimands work – personalize it</a:t>
            </a:r>
          </a:p>
          <a:p>
            <a:pPr eaLnBrk="1" hangingPunct="1">
              <a:lnSpc>
                <a:spcPct val="90000"/>
              </a:lnSpc>
            </a:pPr>
            <a:r>
              <a:rPr lang="en-US" sz="2800" dirty="0"/>
              <a:t>Response Cost (loss of tokens) </a:t>
            </a:r>
          </a:p>
          <a:p>
            <a:pPr eaLnBrk="1" hangingPunct="1">
              <a:lnSpc>
                <a:spcPct val="90000"/>
              </a:lnSpc>
            </a:pPr>
            <a:r>
              <a:rPr lang="en-US" sz="2800" dirty="0"/>
              <a:t>“Do A Task” (a variation on time out)</a:t>
            </a:r>
          </a:p>
          <a:p>
            <a:pPr lvl="1" eaLnBrk="1" hangingPunct="1">
              <a:lnSpc>
                <a:spcPct val="90000"/>
              </a:lnSpc>
            </a:pPr>
            <a:r>
              <a:rPr lang="en-US" sz="2000" dirty="0"/>
              <a:t>Desk at back of class with worksheets</a:t>
            </a:r>
          </a:p>
          <a:p>
            <a:pPr lvl="1" eaLnBrk="1" hangingPunct="1">
              <a:lnSpc>
                <a:spcPct val="90000"/>
              </a:lnSpc>
            </a:pPr>
            <a:r>
              <a:rPr lang="en-US" sz="2000" dirty="0"/>
              <a:t>Child told what they did wrong and given a number</a:t>
            </a:r>
          </a:p>
          <a:p>
            <a:pPr lvl="1" eaLnBrk="1" hangingPunct="1">
              <a:lnSpc>
                <a:spcPct val="90000"/>
              </a:lnSpc>
            </a:pPr>
            <a:r>
              <a:rPr lang="en-US" sz="2000" dirty="0"/>
              <a:t>Child does that number of worksheets while timed out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8611">
                                            <p:txEl>
                                              <p:pRg st="0" end="0"/>
                                            </p:txEl>
                                          </p:spTgt>
                                        </p:tgtEl>
                                        <p:attrNameLst>
                                          <p:attrName>style.visibility</p:attrName>
                                        </p:attrNameLst>
                                      </p:cBhvr>
                                      <p:to>
                                        <p:strVal val="visible"/>
                                      </p:to>
                                    </p:set>
                                    <p:anim to="" calcmode="lin" valueType="num">
                                      <p:cBhvr>
                                        <p:cTn id="7" dur="1" fill="hold"/>
                                        <p:tgtEl>
                                          <p:spTgt spid="6861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8611">
                                            <p:txEl>
                                              <p:pRg st="1" end="1"/>
                                            </p:txEl>
                                          </p:spTgt>
                                        </p:tgtEl>
                                        <p:attrNameLst>
                                          <p:attrName>style.visibility</p:attrName>
                                        </p:attrNameLst>
                                      </p:cBhvr>
                                      <p:to>
                                        <p:strVal val="visible"/>
                                      </p:to>
                                    </p:set>
                                    <p:anim to="" calcmode="lin" valueType="num">
                                      <p:cBhvr>
                                        <p:cTn id="12" dur="1" fill="hold"/>
                                        <p:tgtEl>
                                          <p:spTgt spid="6861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8611">
                                            <p:txEl>
                                              <p:pRg st="2" end="2"/>
                                            </p:txEl>
                                          </p:spTgt>
                                        </p:tgtEl>
                                        <p:attrNameLst>
                                          <p:attrName>style.visibility</p:attrName>
                                        </p:attrNameLst>
                                      </p:cBhvr>
                                      <p:to>
                                        <p:strVal val="visible"/>
                                      </p:to>
                                    </p:set>
                                    <p:anim to="" calcmode="lin" valueType="num">
                                      <p:cBhvr>
                                        <p:cTn id="17" dur="1" fill="hold"/>
                                        <p:tgtEl>
                                          <p:spTgt spid="6861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68611">
                                            <p:txEl>
                                              <p:pRg st="3" end="3"/>
                                            </p:txEl>
                                          </p:spTgt>
                                        </p:tgtEl>
                                        <p:attrNameLst>
                                          <p:attrName>style.visibility</p:attrName>
                                        </p:attrNameLst>
                                      </p:cBhvr>
                                      <p:to>
                                        <p:strVal val="visible"/>
                                      </p:to>
                                    </p:set>
                                    <p:anim to="" calcmode="lin" valueType="num">
                                      <p:cBhvr>
                                        <p:cTn id="22" dur="1" fill="hold"/>
                                        <p:tgtEl>
                                          <p:spTgt spid="6861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68611">
                                            <p:txEl>
                                              <p:pRg st="4" end="4"/>
                                            </p:txEl>
                                          </p:spTgt>
                                        </p:tgtEl>
                                        <p:attrNameLst>
                                          <p:attrName>style.visibility</p:attrName>
                                        </p:attrNameLst>
                                      </p:cBhvr>
                                      <p:to>
                                        <p:strVal val="visible"/>
                                      </p:to>
                                    </p:set>
                                    <p:anim to="" calcmode="lin" valueType="num">
                                      <p:cBhvr>
                                        <p:cTn id="27" dur="1" fill="hold"/>
                                        <p:tgtEl>
                                          <p:spTgt spid="68611">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68611">
                                            <p:txEl>
                                              <p:pRg st="5" end="5"/>
                                            </p:txEl>
                                          </p:spTgt>
                                        </p:tgtEl>
                                        <p:attrNameLst>
                                          <p:attrName>style.visibility</p:attrName>
                                        </p:attrNameLst>
                                      </p:cBhvr>
                                      <p:to>
                                        <p:strVal val="visible"/>
                                      </p:to>
                                    </p:set>
                                    <p:anim to="" calcmode="lin" valueType="num">
                                      <p:cBhvr>
                                        <p:cTn id="32" dur="1" fill="hold"/>
                                        <p:tgtEl>
                                          <p:spTgt spid="68611">
                                            <p:txEl>
                                              <p:pRg st="5" end="5"/>
                                            </p:txEl>
                                          </p:spTgt>
                                        </p:tgtEl>
                                        <p:attrNameLst>
                                          <p:attrName/>
                                        </p:attrNameLst>
                                      </p:cBhvr>
                                    </p:anim>
                                  </p:childTnLst>
                                </p:cTn>
                              </p:par>
                              <p:par>
                                <p:cTn id="33" presetID="24" presetClass="entr" presetSubtype="0" fill="hold" grpId="0" nodeType="withEffect">
                                  <p:stCondLst>
                                    <p:cond delay="0"/>
                                  </p:stCondLst>
                                  <p:childTnLst>
                                    <p:set>
                                      <p:cBhvr>
                                        <p:cTn id="34" dur="1" fill="hold">
                                          <p:stCondLst>
                                            <p:cond delay="499"/>
                                          </p:stCondLst>
                                        </p:cTn>
                                        <p:tgtEl>
                                          <p:spTgt spid="68611">
                                            <p:txEl>
                                              <p:pRg st="6" end="6"/>
                                            </p:txEl>
                                          </p:spTgt>
                                        </p:tgtEl>
                                        <p:attrNameLst>
                                          <p:attrName>style.visibility</p:attrName>
                                        </p:attrNameLst>
                                      </p:cBhvr>
                                      <p:to>
                                        <p:strVal val="visible"/>
                                      </p:to>
                                    </p:set>
                                    <p:anim to="" calcmode="lin" valueType="num">
                                      <p:cBhvr>
                                        <p:cTn id="35" dur="1" fill="hold"/>
                                        <p:tgtEl>
                                          <p:spTgt spid="68611">
                                            <p:txEl>
                                              <p:pRg st="6" end="6"/>
                                            </p:txEl>
                                          </p:spTgt>
                                        </p:tgtEl>
                                        <p:attrNameLst>
                                          <p:attrName/>
                                        </p:attrNameLst>
                                      </p:cBhvr>
                                    </p:anim>
                                  </p:childTnLst>
                                </p:cTn>
                              </p:par>
                              <p:par>
                                <p:cTn id="36" presetID="24" presetClass="entr" presetSubtype="0" fill="hold" grpId="0" nodeType="withEffect">
                                  <p:stCondLst>
                                    <p:cond delay="0"/>
                                  </p:stCondLst>
                                  <p:childTnLst>
                                    <p:set>
                                      <p:cBhvr>
                                        <p:cTn id="37" dur="1" fill="hold">
                                          <p:stCondLst>
                                            <p:cond delay="499"/>
                                          </p:stCondLst>
                                        </p:cTn>
                                        <p:tgtEl>
                                          <p:spTgt spid="68611">
                                            <p:txEl>
                                              <p:pRg st="7" end="7"/>
                                            </p:txEl>
                                          </p:spTgt>
                                        </p:tgtEl>
                                        <p:attrNameLst>
                                          <p:attrName>style.visibility</p:attrName>
                                        </p:attrNameLst>
                                      </p:cBhvr>
                                      <p:to>
                                        <p:strVal val="visible"/>
                                      </p:to>
                                    </p:set>
                                    <p:anim to="" calcmode="lin" valueType="num">
                                      <p:cBhvr>
                                        <p:cTn id="38" dur="1" fill="hold"/>
                                        <p:tgtEl>
                                          <p:spTgt spid="68611">
                                            <p:txEl>
                                              <p:pRg st="7" end="7"/>
                                            </p:txEl>
                                          </p:spTgt>
                                        </p:tgtEl>
                                        <p:attrNameLst>
                                          <p:attrName/>
                                        </p:attrNameLst>
                                      </p:cBhvr>
                                    </p:anim>
                                  </p:childTnLst>
                                </p:cTn>
                              </p:par>
                              <p:par>
                                <p:cTn id="39" presetID="24" presetClass="entr" presetSubtype="0" fill="hold" grpId="0" nodeType="withEffect">
                                  <p:stCondLst>
                                    <p:cond delay="0"/>
                                  </p:stCondLst>
                                  <p:childTnLst>
                                    <p:set>
                                      <p:cBhvr>
                                        <p:cTn id="40" dur="1" fill="hold">
                                          <p:stCondLst>
                                            <p:cond delay="499"/>
                                          </p:stCondLst>
                                        </p:cTn>
                                        <p:tgtEl>
                                          <p:spTgt spid="68611">
                                            <p:txEl>
                                              <p:pRg st="8" end="8"/>
                                            </p:txEl>
                                          </p:spTgt>
                                        </p:tgtEl>
                                        <p:attrNameLst>
                                          <p:attrName>style.visibility</p:attrName>
                                        </p:attrNameLst>
                                      </p:cBhvr>
                                      <p:to>
                                        <p:strVal val="visible"/>
                                      </p:to>
                                    </p:set>
                                    <p:anim to="" calcmode="lin" valueType="num">
                                      <p:cBhvr>
                                        <p:cTn id="41" dur="1" fill="hold"/>
                                        <p:tgtEl>
                                          <p:spTgt spid="68611">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611187"/>
          </a:xfrm>
        </p:spPr>
        <p:txBody>
          <a:bodyPr/>
          <a:lstStyle/>
          <a:p>
            <a:pPr algn="ctr"/>
            <a:r>
              <a:rPr lang="en-US" dirty="0"/>
              <a:t>More Punishment Tactics</a:t>
            </a:r>
          </a:p>
        </p:txBody>
      </p:sp>
      <p:sp>
        <p:nvSpPr>
          <p:cNvPr id="3" name="Content Placeholder 2"/>
          <p:cNvSpPr>
            <a:spLocks noGrp="1"/>
          </p:cNvSpPr>
          <p:nvPr>
            <p:ph idx="1"/>
          </p:nvPr>
        </p:nvSpPr>
        <p:spPr>
          <a:xfrm>
            <a:off x="263525" y="838201"/>
            <a:ext cx="7386638" cy="5257800"/>
          </a:xfrm>
        </p:spPr>
        <p:txBody>
          <a:bodyPr/>
          <a:lstStyle/>
          <a:p>
            <a:pPr eaLnBrk="1" hangingPunct="1">
              <a:lnSpc>
                <a:spcPct val="90000"/>
              </a:lnSpc>
            </a:pPr>
            <a:r>
              <a:rPr lang="en-US" dirty="0"/>
              <a:t>Threaten to use your smart phone to record outbursts or tantrums that will be emailed to parent</a:t>
            </a:r>
          </a:p>
          <a:p>
            <a:pPr eaLnBrk="1" hangingPunct="1">
              <a:lnSpc>
                <a:spcPct val="90000"/>
              </a:lnSpc>
            </a:pPr>
            <a:r>
              <a:rPr lang="en-US" dirty="0"/>
              <a:t>Moral essays – “Why I will not hit others”</a:t>
            </a:r>
          </a:p>
          <a:p>
            <a:pPr eaLnBrk="1" hangingPunct="1">
              <a:lnSpc>
                <a:spcPct val="90000"/>
              </a:lnSpc>
            </a:pPr>
            <a:r>
              <a:rPr lang="en-US" dirty="0"/>
              <a:t>Establish a “chill out” location – for recovering self-control</a:t>
            </a:r>
          </a:p>
          <a:p>
            <a:pPr eaLnBrk="1" hangingPunct="1">
              <a:lnSpc>
                <a:spcPct val="90000"/>
              </a:lnSpc>
            </a:pPr>
            <a:r>
              <a:rPr lang="en-US" dirty="0"/>
              <a:t>Formal time out in classroom</a:t>
            </a:r>
          </a:p>
          <a:p>
            <a:pPr lvl="1" eaLnBrk="1" hangingPunct="1">
              <a:lnSpc>
                <a:spcPct val="90000"/>
              </a:lnSpc>
            </a:pPr>
            <a:r>
              <a:rPr lang="en-US" sz="2400" dirty="0"/>
              <a:t>Hallway time outs don’t work</a:t>
            </a:r>
          </a:p>
          <a:p>
            <a:pPr eaLnBrk="1" hangingPunct="1">
              <a:lnSpc>
                <a:spcPct val="90000"/>
              </a:lnSpc>
            </a:pPr>
            <a:r>
              <a:rPr lang="en-US" dirty="0"/>
              <a:t>In-school suspension</a:t>
            </a:r>
          </a:p>
          <a:p>
            <a:endParaRPr lang="en-US" sz="4000" dirty="0"/>
          </a:p>
        </p:txBody>
      </p:sp>
    </p:spTree>
    <p:extLst>
      <p:ext uri="{BB962C8B-B14F-4D97-AF65-F5344CB8AC3E}">
        <p14:creationId xmlns:p14="http://schemas.microsoft.com/office/powerpoint/2010/main" val="65172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477125" cy="687387"/>
          </a:xfrm>
        </p:spPr>
        <p:txBody>
          <a:bodyPr/>
          <a:lstStyle/>
          <a:p>
            <a:pPr algn="ctr"/>
            <a:r>
              <a:rPr lang="en-US" sz="3600" dirty="0"/>
              <a:t>Keys to Effective Time Outs</a:t>
            </a:r>
          </a:p>
        </p:txBody>
      </p:sp>
      <p:sp>
        <p:nvSpPr>
          <p:cNvPr id="3" name="Content Placeholder 2"/>
          <p:cNvSpPr>
            <a:spLocks noGrp="1"/>
          </p:cNvSpPr>
          <p:nvPr>
            <p:ph idx="1"/>
          </p:nvPr>
        </p:nvSpPr>
        <p:spPr>
          <a:xfrm>
            <a:off x="152400" y="838201"/>
            <a:ext cx="7772400" cy="5257800"/>
          </a:xfrm>
        </p:spPr>
        <p:txBody>
          <a:bodyPr/>
          <a:lstStyle/>
          <a:p>
            <a:r>
              <a:rPr lang="en-US" sz="2800" dirty="0"/>
              <a:t>Implement only when there is a reinforcing environment to be removed from</a:t>
            </a:r>
          </a:p>
          <a:p>
            <a:r>
              <a:rPr lang="en-US" sz="2800" dirty="0"/>
              <a:t>Use when function of child’s behavior is attention-getting</a:t>
            </a:r>
          </a:p>
          <a:p>
            <a:r>
              <a:rPr lang="en-US" sz="2800" dirty="0"/>
              <a:t>Employ swiftly upon rule infraction (10 sec.)</a:t>
            </a:r>
          </a:p>
          <a:p>
            <a:r>
              <a:rPr lang="en-US" sz="2800" dirty="0"/>
              <a:t>Use smallest amount of time out</a:t>
            </a:r>
          </a:p>
          <a:p>
            <a:pPr lvl="2"/>
            <a:r>
              <a:rPr lang="en-US" sz="2000" dirty="0"/>
              <a:t>1-min./year of age</a:t>
            </a:r>
          </a:p>
          <a:p>
            <a:r>
              <a:rPr lang="en-US" sz="2800" dirty="0"/>
              <a:t>Location is to be visible to teacher</a:t>
            </a:r>
          </a:p>
          <a:p>
            <a:r>
              <a:rPr lang="en-US" sz="2800" dirty="0"/>
              <a:t>Terminate when:</a:t>
            </a:r>
          </a:p>
          <a:p>
            <a:pPr lvl="2"/>
            <a:r>
              <a:rPr lang="en-US" sz="2000" dirty="0"/>
              <a:t>Time out interval has been served</a:t>
            </a:r>
          </a:p>
          <a:p>
            <a:pPr lvl="2"/>
            <a:r>
              <a:rPr lang="en-US" sz="2000" dirty="0"/>
              <a:t>Child is quiet for brief period of time</a:t>
            </a:r>
          </a:p>
          <a:p>
            <a:pPr lvl="2"/>
            <a:r>
              <a:rPr lang="en-US" sz="2000" dirty="0"/>
              <a:t>Child agrees to obey rule that was broken</a:t>
            </a:r>
            <a:endParaRPr lang="en-US" dirty="0"/>
          </a:p>
          <a:p>
            <a:endParaRPr lang="en-US" dirty="0"/>
          </a:p>
        </p:txBody>
      </p:sp>
    </p:spTree>
    <p:extLst>
      <p:ext uri="{BB962C8B-B14F-4D97-AF65-F5344CB8AC3E}">
        <p14:creationId xmlns:p14="http://schemas.microsoft.com/office/powerpoint/2010/main" val="210616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075" y="152401"/>
            <a:ext cx="7477125" cy="990600"/>
          </a:xfrm>
        </p:spPr>
        <p:txBody>
          <a:bodyPr lIns="92075" tIns="46038" rIns="92075" bIns="46038"/>
          <a:lstStyle/>
          <a:p>
            <a:pPr algn="ctr" eaLnBrk="1" hangingPunct="1"/>
            <a:r>
              <a:rPr lang="en-US" sz="3600" dirty="0"/>
              <a:t>Touchstone Principles for </a:t>
            </a:r>
            <a:br>
              <a:rPr lang="en-US" sz="3600" dirty="0"/>
            </a:br>
            <a:r>
              <a:rPr lang="en-US" sz="3600" dirty="0"/>
              <a:t>School Management</a:t>
            </a:r>
            <a:endParaRPr lang="en-US" dirty="0"/>
          </a:p>
        </p:txBody>
      </p:sp>
      <p:sp>
        <p:nvSpPr>
          <p:cNvPr id="21507" name="Rectangle 3"/>
          <p:cNvSpPr>
            <a:spLocks noGrp="1" noChangeArrowheads="1"/>
          </p:cNvSpPr>
          <p:nvPr>
            <p:ph type="body" idx="1"/>
          </p:nvPr>
        </p:nvSpPr>
        <p:spPr>
          <a:xfrm>
            <a:off x="76200" y="1143000"/>
            <a:ext cx="7772400" cy="5181600"/>
          </a:xfrm>
        </p:spPr>
        <p:txBody>
          <a:bodyPr lIns="92075" tIns="46038" rIns="92075" bIns="46038"/>
          <a:lstStyle/>
          <a:p>
            <a:pPr eaLnBrk="1" hangingPunct="1"/>
            <a:r>
              <a:rPr lang="en-US" sz="2400" dirty="0"/>
              <a:t>ADHD and its executive deficits are largely biologically based problems</a:t>
            </a:r>
            <a:endParaRPr lang="en-US" sz="2800" dirty="0"/>
          </a:p>
          <a:p>
            <a:pPr lvl="1" eaLnBrk="1" hangingPunct="1"/>
            <a:r>
              <a:rPr lang="en-US" sz="2000" dirty="0"/>
              <a:t>Teachers are Shepherds, Not Engineers</a:t>
            </a:r>
          </a:p>
          <a:p>
            <a:pPr lvl="1" eaLnBrk="1" hangingPunct="1"/>
            <a:r>
              <a:rPr lang="en-US" sz="2000" dirty="0"/>
              <a:t>Consider ADHD Medications</a:t>
            </a:r>
          </a:p>
          <a:p>
            <a:pPr lvl="1" eaLnBrk="1" hangingPunct="1"/>
            <a:r>
              <a:rPr lang="en-US" sz="2000" dirty="0"/>
              <a:t>ADHD is a problem with doing what you know, not knowing what to do</a:t>
            </a:r>
          </a:p>
          <a:p>
            <a:pPr lvl="2" eaLnBrk="1" hangingPunct="1"/>
            <a:r>
              <a:rPr lang="en-US" sz="1800" dirty="0"/>
              <a:t>Intervene at the “Point of Performance”</a:t>
            </a:r>
          </a:p>
          <a:p>
            <a:pPr eaLnBrk="1" hangingPunct="1"/>
            <a:r>
              <a:rPr lang="en-US" sz="2400" dirty="0"/>
              <a:t>Remember the 30% Rule – Delayed Executive Age</a:t>
            </a:r>
          </a:p>
          <a:p>
            <a:pPr eaLnBrk="1" hangingPunct="1"/>
            <a:r>
              <a:rPr lang="en-US" sz="2400" dirty="0"/>
              <a:t>ADHD causes time blindness</a:t>
            </a:r>
            <a:r>
              <a:rPr lang="en-US" sz="2800" dirty="0"/>
              <a:t>	</a:t>
            </a:r>
          </a:p>
          <a:p>
            <a:pPr lvl="1" eaLnBrk="1" hangingPunct="1"/>
            <a:r>
              <a:rPr lang="en-US" sz="2000" dirty="0"/>
              <a:t>Externalize time (clocks, timers, counters, etc.)	</a:t>
            </a:r>
          </a:p>
          <a:p>
            <a:pPr lvl="1" eaLnBrk="1" hangingPunct="1"/>
            <a:r>
              <a:rPr lang="en-US" sz="2000" dirty="0"/>
              <a:t>Reduce delays to consequences</a:t>
            </a:r>
          </a:p>
          <a:p>
            <a:pPr lvl="1" eaLnBrk="1" hangingPunct="1"/>
            <a:r>
              <a:rPr lang="en-US" sz="2000" dirty="0"/>
              <a:t>Break up long term projects into small daily ones</a:t>
            </a:r>
          </a:p>
          <a:p>
            <a:pPr lvl="1" eaLnBrk="1" hangingPunct="1"/>
            <a:r>
              <a:rPr lang="en-US" sz="2000" dirty="0"/>
              <a:t>Anticipate problem settings </a:t>
            </a:r>
            <a:r>
              <a:rPr lang="mr-IN" sz="2000" dirty="0"/>
              <a:t>–</a:t>
            </a:r>
            <a:r>
              <a:rPr lang="en-US" sz="2000" dirty="0"/>
              <a:t> Make a transition plan </a:t>
            </a:r>
          </a:p>
          <a:p>
            <a:pPr lvl="1" eaLnBrk="1" hangingPunct="1"/>
            <a:endParaRPr lang="en-US" dirty="0"/>
          </a:p>
        </p:txBody>
      </p:sp>
    </p:spTree>
    <p:extLst>
      <p:ext uri="{BB962C8B-B14F-4D97-AF65-F5344CB8AC3E}">
        <p14:creationId xmlns:p14="http://schemas.microsoft.com/office/powerpoint/2010/main" val="126119365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anim to="" calcmode="lin" valueType="num">
                                      <p:cBhvr>
                                        <p:cTn id="7" dur="1" fill="hold"/>
                                        <p:tgtEl>
                                          <p:spTgt spid="21507">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21507">
                                            <p:txEl>
                                              <p:pRg st="1" end="1"/>
                                            </p:txEl>
                                          </p:spTgt>
                                        </p:tgtEl>
                                        <p:attrNameLst>
                                          <p:attrName>style.visibility</p:attrName>
                                        </p:attrNameLst>
                                      </p:cBhvr>
                                      <p:to>
                                        <p:strVal val="visible"/>
                                      </p:to>
                                    </p:set>
                                    <p:anim to="" calcmode="lin" valueType="num">
                                      <p:cBhvr>
                                        <p:cTn id="10" dur="1" fill="hold"/>
                                        <p:tgtEl>
                                          <p:spTgt spid="21507">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21507">
                                            <p:txEl>
                                              <p:pRg st="2" end="2"/>
                                            </p:txEl>
                                          </p:spTgt>
                                        </p:tgtEl>
                                        <p:attrNameLst>
                                          <p:attrName>style.visibility</p:attrName>
                                        </p:attrNameLst>
                                      </p:cBhvr>
                                      <p:to>
                                        <p:strVal val="visible"/>
                                      </p:to>
                                    </p:set>
                                    <p:anim to="" calcmode="lin" valueType="num">
                                      <p:cBhvr>
                                        <p:cTn id="13" dur="1" fill="hold"/>
                                        <p:tgtEl>
                                          <p:spTgt spid="21507">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499"/>
                                          </p:stCondLst>
                                        </p:cTn>
                                        <p:tgtEl>
                                          <p:spTgt spid="21507">
                                            <p:txEl>
                                              <p:pRg st="3" end="3"/>
                                            </p:txEl>
                                          </p:spTgt>
                                        </p:tgtEl>
                                        <p:attrNameLst>
                                          <p:attrName>style.visibility</p:attrName>
                                        </p:attrNameLst>
                                      </p:cBhvr>
                                      <p:to>
                                        <p:strVal val="visible"/>
                                      </p:to>
                                    </p:set>
                                    <p:anim to="" calcmode="lin" valueType="num">
                                      <p:cBhvr>
                                        <p:cTn id="16" dur="1" fill="hold"/>
                                        <p:tgtEl>
                                          <p:spTgt spid="21507">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499"/>
                                          </p:stCondLst>
                                        </p:cTn>
                                        <p:tgtEl>
                                          <p:spTgt spid="21507">
                                            <p:txEl>
                                              <p:pRg st="4" end="4"/>
                                            </p:txEl>
                                          </p:spTgt>
                                        </p:tgtEl>
                                        <p:attrNameLst>
                                          <p:attrName>style.visibility</p:attrName>
                                        </p:attrNameLst>
                                      </p:cBhvr>
                                      <p:to>
                                        <p:strVal val="visible"/>
                                      </p:to>
                                    </p:set>
                                    <p:anim to="" calcmode="lin" valueType="num">
                                      <p:cBhvr>
                                        <p:cTn id="19" dur="1" fill="hold"/>
                                        <p:tgtEl>
                                          <p:spTgt spid="21507">
                                            <p:txEl>
                                              <p:pRg st="4" end="4"/>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499"/>
                                          </p:stCondLst>
                                        </p:cTn>
                                        <p:tgtEl>
                                          <p:spTgt spid="21507">
                                            <p:txEl>
                                              <p:pRg st="5" end="5"/>
                                            </p:txEl>
                                          </p:spTgt>
                                        </p:tgtEl>
                                        <p:attrNameLst>
                                          <p:attrName>style.visibility</p:attrName>
                                        </p:attrNameLst>
                                      </p:cBhvr>
                                      <p:to>
                                        <p:strVal val="visible"/>
                                      </p:to>
                                    </p:set>
                                    <p:anim to="" calcmode="lin" valueType="num">
                                      <p:cBhvr>
                                        <p:cTn id="24" dur="1" fill="hold"/>
                                        <p:tgtEl>
                                          <p:spTgt spid="21507">
                                            <p:txEl>
                                              <p:pRg st="5" end="5"/>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499"/>
                                          </p:stCondLst>
                                        </p:cTn>
                                        <p:tgtEl>
                                          <p:spTgt spid="21507">
                                            <p:txEl>
                                              <p:pRg st="6" end="6"/>
                                            </p:txEl>
                                          </p:spTgt>
                                        </p:tgtEl>
                                        <p:attrNameLst>
                                          <p:attrName>style.visibility</p:attrName>
                                        </p:attrNameLst>
                                      </p:cBhvr>
                                      <p:to>
                                        <p:strVal val="visible"/>
                                      </p:to>
                                    </p:set>
                                    <p:anim to="" calcmode="lin" valueType="num">
                                      <p:cBhvr>
                                        <p:cTn id="29" dur="1" fill="hold"/>
                                        <p:tgtEl>
                                          <p:spTgt spid="21507">
                                            <p:txEl>
                                              <p:pRg st="6" end="6"/>
                                            </p:txEl>
                                          </p:spTgt>
                                        </p:tgtEl>
                                        <p:attrNameLst>
                                          <p:attrName/>
                                        </p:attrNameLst>
                                      </p:cBhvr>
                                    </p:anim>
                                  </p:childTnLst>
                                </p:cTn>
                              </p:par>
                              <p:par>
                                <p:cTn id="30" presetID="24" presetClass="entr" presetSubtype="0" fill="hold" grpId="0" nodeType="withEffect">
                                  <p:stCondLst>
                                    <p:cond delay="0"/>
                                  </p:stCondLst>
                                  <p:childTnLst>
                                    <p:set>
                                      <p:cBhvr>
                                        <p:cTn id="31" dur="1" fill="hold">
                                          <p:stCondLst>
                                            <p:cond delay="499"/>
                                          </p:stCondLst>
                                        </p:cTn>
                                        <p:tgtEl>
                                          <p:spTgt spid="21507">
                                            <p:txEl>
                                              <p:pRg st="7" end="7"/>
                                            </p:txEl>
                                          </p:spTgt>
                                        </p:tgtEl>
                                        <p:attrNameLst>
                                          <p:attrName>style.visibility</p:attrName>
                                        </p:attrNameLst>
                                      </p:cBhvr>
                                      <p:to>
                                        <p:strVal val="visible"/>
                                      </p:to>
                                    </p:set>
                                    <p:anim to="" calcmode="lin" valueType="num">
                                      <p:cBhvr>
                                        <p:cTn id="32" dur="1" fill="hold"/>
                                        <p:tgtEl>
                                          <p:spTgt spid="21507">
                                            <p:txEl>
                                              <p:pRg st="7" end="7"/>
                                            </p:txEl>
                                          </p:spTgt>
                                        </p:tgtEl>
                                        <p:attrNameLst>
                                          <p:attrName/>
                                        </p:attrNameLst>
                                      </p:cBhvr>
                                    </p:anim>
                                  </p:childTnLst>
                                </p:cTn>
                              </p:par>
                              <p:par>
                                <p:cTn id="33" presetID="24" presetClass="entr" presetSubtype="0" fill="hold" grpId="0" nodeType="withEffect">
                                  <p:stCondLst>
                                    <p:cond delay="0"/>
                                  </p:stCondLst>
                                  <p:childTnLst>
                                    <p:set>
                                      <p:cBhvr>
                                        <p:cTn id="34" dur="1" fill="hold">
                                          <p:stCondLst>
                                            <p:cond delay="499"/>
                                          </p:stCondLst>
                                        </p:cTn>
                                        <p:tgtEl>
                                          <p:spTgt spid="21507">
                                            <p:txEl>
                                              <p:pRg st="8" end="8"/>
                                            </p:txEl>
                                          </p:spTgt>
                                        </p:tgtEl>
                                        <p:attrNameLst>
                                          <p:attrName>style.visibility</p:attrName>
                                        </p:attrNameLst>
                                      </p:cBhvr>
                                      <p:to>
                                        <p:strVal val="visible"/>
                                      </p:to>
                                    </p:set>
                                    <p:anim to="" calcmode="lin" valueType="num">
                                      <p:cBhvr>
                                        <p:cTn id="35" dur="1" fill="hold"/>
                                        <p:tgtEl>
                                          <p:spTgt spid="21507">
                                            <p:txEl>
                                              <p:pRg st="8" end="8"/>
                                            </p:txEl>
                                          </p:spTgt>
                                        </p:tgtEl>
                                        <p:attrNameLst>
                                          <p:attrName/>
                                        </p:attrNameLst>
                                      </p:cBhvr>
                                    </p:anim>
                                  </p:childTnLst>
                                </p:cTn>
                              </p:par>
                              <p:par>
                                <p:cTn id="36" presetID="24" presetClass="entr" presetSubtype="0" fill="hold" grpId="0" nodeType="withEffect">
                                  <p:stCondLst>
                                    <p:cond delay="0"/>
                                  </p:stCondLst>
                                  <p:childTnLst>
                                    <p:set>
                                      <p:cBhvr>
                                        <p:cTn id="37" dur="1" fill="hold">
                                          <p:stCondLst>
                                            <p:cond delay="499"/>
                                          </p:stCondLst>
                                        </p:cTn>
                                        <p:tgtEl>
                                          <p:spTgt spid="21507">
                                            <p:txEl>
                                              <p:pRg st="9" end="9"/>
                                            </p:txEl>
                                          </p:spTgt>
                                        </p:tgtEl>
                                        <p:attrNameLst>
                                          <p:attrName>style.visibility</p:attrName>
                                        </p:attrNameLst>
                                      </p:cBhvr>
                                      <p:to>
                                        <p:strVal val="visible"/>
                                      </p:to>
                                    </p:set>
                                    <p:anim to="" calcmode="lin" valueType="num">
                                      <p:cBhvr>
                                        <p:cTn id="38" dur="1" fill="hold"/>
                                        <p:tgtEl>
                                          <p:spTgt spid="21507">
                                            <p:txEl>
                                              <p:pRg st="9" end="9"/>
                                            </p:txEl>
                                          </p:spTgt>
                                        </p:tgtEl>
                                        <p:attrNameLst>
                                          <p:attrName/>
                                        </p:attrNameLst>
                                      </p:cBhvr>
                                    </p:anim>
                                  </p:childTnLst>
                                </p:cTn>
                              </p:par>
                              <p:par>
                                <p:cTn id="39" presetID="24" presetClass="entr" presetSubtype="0" fill="hold" grpId="0" nodeType="withEffect">
                                  <p:stCondLst>
                                    <p:cond delay="0"/>
                                  </p:stCondLst>
                                  <p:childTnLst>
                                    <p:set>
                                      <p:cBhvr>
                                        <p:cTn id="40" dur="1" fill="hold">
                                          <p:stCondLst>
                                            <p:cond delay="499"/>
                                          </p:stCondLst>
                                        </p:cTn>
                                        <p:tgtEl>
                                          <p:spTgt spid="21507">
                                            <p:txEl>
                                              <p:pRg st="10" end="10"/>
                                            </p:txEl>
                                          </p:spTgt>
                                        </p:tgtEl>
                                        <p:attrNameLst>
                                          <p:attrName>style.visibility</p:attrName>
                                        </p:attrNameLst>
                                      </p:cBhvr>
                                      <p:to>
                                        <p:strVal val="visible"/>
                                      </p:to>
                                    </p:set>
                                    <p:anim to="" calcmode="lin" valueType="num">
                                      <p:cBhvr>
                                        <p:cTn id="41" dur="1" fill="hold"/>
                                        <p:tgtEl>
                                          <p:spTgt spid="21507">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228600"/>
            <a:ext cx="7412038" cy="684213"/>
          </a:xfrm>
        </p:spPr>
        <p:txBody>
          <a:bodyPr lIns="92075" tIns="46038" rIns="92075" bIns="46038"/>
          <a:lstStyle/>
          <a:p>
            <a:pPr algn="ctr" eaLnBrk="1" hangingPunct="1"/>
            <a:r>
              <a:rPr lang="en-US" dirty="0"/>
              <a:t>Other Tips for Teens</a:t>
            </a:r>
          </a:p>
        </p:txBody>
      </p:sp>
      <p:sp>
        <p:nvSpPr>
          <p:cNvPr id="70659" name="Rectangle 3"/>
          <p:cNvSpPr>
            <a:spLocks noGrp="1" noChangeArrowheads="1"/>
          </p:cNvSpPr>
          <p:nvPr>
            <p:ph type="body" idx="1"/>
          </p:nvPr>
        </p:nvSpPr>
        <p:spPr>
          <a:xfrm>
            <a:off x="228600" y="914400"/>
            <a:ext cx="7467600" cy="5638800"/>
          </a:xfrm>
        </p:spPr>
        <p:txBody>
          <a:bodyPr lIns="92075" tIns="46038" rIns="92075" bIns="46038"/>
          <a:lstStyle/>
          <a:p>
            <a:pPr eaLnBrk="1" hangingPunct="1">
              <a:lnSpc>
                <a:spcPct val="90000"/>
              </a:lnSpc>
            </a:pPr>
            <a:r>
              <a:rPr lang="en-US" sz="2400" dirty="0"/>
              <a:t>As needed, use ADHD medications</a:t>
            </a:r>
          </a:p>
          <a:p>
            <a:pPr eaLnBrk="1" hangingPunct="1">
              <a:lnSpc>
                <a:spcPct val="90000"/>
              </a:lnSpc>
            </a:pPr>
            <a:r>
              <a:rPr lang="en-US" sz="2400" dirty="0"/>
              <a:t>Find a “Coach” or “Mentor” (Just 15 min.)</a:t>
            </a:r>
          </a:p>
          <a:p>
            <a:pPr lvl="1" eaLnBrk="1" hangingPunct="1">
              <a:lnSpc>
                <a:spcPct val="90000"/>
              </a:lnSpc>
            </a:pPr>
            <a:r>
              <a:rPr lang="en-US" sz="2400" dirty="0"/>
              <a:t>The Coaches’ office is the student’s “locker”</a:t>
            </a:r>
          </a:p>
          <a:p>
            <a:pPr lvl="1" eaLnBrk="1" hangingPunct="1">
              <a:lnSpc>
                <a:spcPct val="90000"/>
              </a:lnSpc>
            </a:pPr>
            <a:r>
              <a:rPr lang="en-US" sz="2400" dirty="0"/>
              <a:t>Schedule in three 5-minute checkups across each day</a:t>
            </a:r>
          </a:p>
          <a:p>
            <a:pPr lvl="1" eaLnBrk="1" hangingPunct="1">
              <a:lnSpc>
                <a:spcPct val="90000"/>
              </a:lnSpc>
            </a:pPr>
            <a:r>
              <a:rPr lang="en-US" sz="2400" dirty="0"/>
              <a:t>Use behavior report card to monitor teen across classes</a:t>
            </a:r>
          </a:p>
          <a:p>
            <a:pPr lvl="1" eaLnBrk="1" hangingPunct="1">
              <a:lnSpc>
                <a:spcPct val="90000"/>
              </a:lnSpc>
            </a:pPr>
            <a:r>
              <a:rPr lang="en-US" sz="2400" dirty="0"/>
              <a:t>Use daily assignment sheets requiring teacher initials</a:t>
            </a:r>
          </a:p>
          <a:p>
            <a:pPr lvl="1" eaLnBrk="1" hangingPunct="1">
              <a:lnSpc>
                <a:spcPct val="90000"/>
              </a:lnSpc>
            </a:pPr>
            <a:r>
              <a:rPr lang="en-US" sz="2400" dirty="0"/>
              <a:t>Cross temporal accountability is the key to success</a:t>
            </a:r>
          </a:p>
          <a:p>
            <a:pPr eaLnBrk="1" hangingPunct="1">
              <a:lnSpc>
                <a:spcPct val="90000"/>
              </a:lnSpc>
            </a:pPr>
            <a:r>
              <a:rPr lang="en-US" sz="2400" dirty="0"/>
              <a:t>Keep extra set of books at home</a:t>
            </a:r>
          </a:p>
          <a:p>
            <a:pPr eaLnBrk="1" hangingPunct="1">
              <a:lnSpc>
                <a:spcPct val="90000"/>
              </a:lnSpc>
            </a:pPr>
            <a:r>
              <a:rPr lang="en-US" sz="2400" dirty="0"/>
              <a:t>Tape record important lectures – check out the Smart Pen that digitally records lectures or other conversations at livescribe.com</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checkerboard(across)">
                                      <p:cBhvr>
                                        <p:cTn id="7" dur="500"/>
                                        <p:tgtEl>
                                          <p:spTgt spid="7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checkerboard(across)">
                                      <p:cBhvr>
                                        <p:cTn id="12" dur="500"/>
                                        <p:tgtEl>
                                          <p:spTgt spid="70659">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animEffect transition="in" filter="checkerboard(across)">
                                      <p:cBhvr>
                                        <p:cTn id="15" dur="500"/>
                                        <p:tgtEl>
                                          <p:spTgt spid="70659">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70659">
                                            <p:txEl>
                                              <p:pRg st="3" end="3"/>
                                            </p:txEl>
                                          </p:spTgt>
                                        </p:tgtEl>
                                        <p:attrNameLst>
                                          <p:attrName>style.visibility</p:attrName>
                                        </p:attrNameLst>
                                      </p:cBhvr>
                                      <p:to>
                                        <p:strVal val="visible"/>
                                      </p:to>
                                    </p:set>
                                    <p:animEffect transition="in" filter="checkerboard(across)">
                                      <p:cBhvr>
                                        <p:cTn id="18" dur="500"/>
                                        <p:tgtEl>
                                          <p:spTgt spid="70659">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70659">
                                            <p:txEl>
                                              <p:pRg st="4" end="4"/>
                                            </p:txEl>
                                          </p:spTgt>
                                        </p:tgtEl>
                                        <p:attrNameLst>
                                          <p:attrName>style.visibility</p:attrName>
                                        </p:attrNameLst>
                                      </p:cBhvr>
                                      <p:to>
                                        <p:strVal val="visible"/>
                                      </p:to>
                                    </p:set>
                                    <p:animEffect transition="in" filter="checkerboard(across)">
                                      <p:cBhvr>
                                        <p:cTn id="21" dur="500"/>
                                        <p:tgtEl>
                                          <p:spTgt spid="70659">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70659">
                                            <p:txEl>
                                              <p:pRg st="5" end="5"/>
                                            </p:txEl>
                                          </p:spTgt>
                                        </p:tgtEl>
                                        <p:attrNameLst>
                                          <p:attrName>style.visibility</p:attrName>
                                        </p:attrNameLst>
                                      </p:cBhvr>
                                      <p:to>
                                        <p:strVal val="visible"/>
                                      </p:to>
                                    </p:set>
                                    <p:animEffect transition="in" filter="checkerboard(across)">
                                      <p:cBhvr>
                                        <p:cTn id="24" dur="500"/>
                                        <p:tgtEl>
                                          <p:spTgt spid="70659">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70659">
                                            <p:txEl>
                                              <p:pRg st="6" end="6"/>
                                            </p:txEl>
                                          </p:spTgt>
                                        </p:tgtEl>
                                        <p:attrNameLst>
                                          <p:attrName>style.visibility</p:attrName>
                                        </p:attrNameLst>
                                      </p:cBhvr>
                                      <p:to>
                                        <p:strVal val="visible"/>
                                      </p:to>
                                    </p:set>
                                    <p:animEffect transition="in" filter="checkerboard(across)">
                                      <p:cBhvr>
                                        <p:cTn id="27" dur="500"/>
                                        <p:tgtEl>
                                          <p:spTgt spid="7065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0659">
                                            <p:txEl>
                                              <p:pRg st="7" end="7"/>
                                            </p:txEl>
                                          </p:spTgt>
                                        </p:tgtEl>
                                        <p:attrNameLst>
                                          <p:attrName>style.visibility</p:attrName>
                                        </p:attrNameLst>
                                      </p:cBhvr>
                                      <p:to>
                                        <p:strVal val="visible"/>
                                      </p:to>
                                    </p:set>
                                    <p:animEffect transition="in" filter="checkerboard(across)">
                                      <p:cBhvr>
                                        <p:cTn id="32" dur="500"/>
                                        <p:tgtEl>
                                          <p:spTgt spid="70659">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70659">
                                            <p:txEl>
                                              <p:pRg st="8" end="8"/>
                                            </p:txEl>
                                          </p:spTgt>
                                        </p:tgtEl>
                                        <p:attrNameLst>
                                          <p:attrName>style.visibility</p:attrName>
                                        </p:attrNameLst>
                                      </p:cBhvr>
                                      <p:to>
                                        <p:strVal val="visible"/>
                                      </p:to>
                                    </p:set>
                                    <p:animEffect transition="in" filter="checkerboard(across)">
                                      <p:cBhvr>
                                        <p:cTn id="37" dur="500"/>
                                        <p:tgtEl>
                                          <p:spTgt spid="706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15250-33D3-044E-A8C2-7630456937BC}"/>
              </a:ext>
            </a:extLst>
          </p:cNvPr>
          <p:cNvSpPr>
            <a:spLocks noGrp="1"/>
          </p:cNvSpPr>
          <p:nvPr>
            <p:ph type="title"/>
          </p:nvPr>
        </p:nvSpPr>
        <p:spPr>
          <a:xfrm>
            <a:off x="58340" y="74614"/>
            <a:ext cx="7706519" cy="687385"/>
          </a:xfrm>
        </p:spPr>
        <p:txBody>
          <a:bodyPr/>
          <a:lstStyle/>
          <a:p>
            <a:pPr algn="ctr"/>
            <a:r>
              <a:rPr lang="en-US" sz="2800" dirty="0"/>
              <a:t>Distance (Web) Teaching During the Pandemic</a:t>
            </a:r>
          </a:p>
        </p:txBody>
      </p:sp>
      <p:sp>
        <p:nvSpPr>
          <p:cNvPr id="3" name="Content Placeholder 2">
            <a:extLst>
              <a:ext uri="{FF2B5EF4-FFF2-40B4-BE49-F238E27FC236}">
                <a16:creationId xmlns:a16="http://schemas.microsoft.com/office/drawing/2014/main" id="{8B232044-AD34-A442-AED9-F1FFE2CA978B}"/>
              </a:ext>
            </a:extLst>
          </p:cNvPr>
          <p:cNvSpPr>
            <a:spLocks noGrp="1"/>
          </p:cNvSpPr>
          <p:nvPr>
            <p:ph idx="1"/>
          </p:nvPr>
        </p:nvSpPr>
        <p:spPr>
          <a:xfrm>
            <a:off x="173038" y="609600"/>
            <a:ext cx="7477125" cy="6019800"/>
          </a:xfrm>
        </p:spPr>
        <p:txBody>
          <a:bodyPr/>
          <a:lstStyle/>
          <a:p>
            <a:r>
              <a:rPr lang="en-US" sz="2400" dirty="0"/>
              <a:t>Go to </a:t>
            </a:r>
            <a:r>
              <a:rPr lang="en-US" sz="2400" dirty="0">
                <a:hlinkClick r:id="rId2"/>
              </a:rPr>
              <a:t>www.chadd.org</a:t>
            </a:r>
            <a:r>
              <a:rPr lang="en-US" sz="2400" dirty="0"/>
              <a:t> for 38 handouts on working with people with ADHD in this pandemic</a:t>
            </a:r>
          </a:p>
          <a:p>
            <a:r>
              <a:rPr lang="en-US" sz="2400" dirty="0"/>
              <a:t>Acknowledge unprecedented moment with kids and that its OK to feel uncertain – you do too.</a:t>
            </a:r>
          </a:p>
          <a:p>
            <a:r>
              <a:rPr lang="en-US" sz="2400" dirty="0"/>
              <a:t>Ask the children what they think will help them remember earlier lessons and maybe tackle new ones</a:t>
            </a:r>
          </a:p>
          <a:p>
            <a:r>
              <a:rPr lang="en-US" sz="2400" dirty="0"/>
              <a:t>Teachers are not video games - Limit video lecturing &amp; conferencing with kids to 15 min. or less</a:t>
            </a:r>
          </a:p>
          <a:p>
            <a:r>
              <a:rPr lang="en-US" sz="2400" dirty="0"/>
              <a:t>Part of a teacher’s job now is parent life coaching as they have become your proxy as teacher</a:t>
            </a:r>
          </a:p>
          <a:p>
            <a:r>
              <a:rPr lang="en-US" sz="2400" dirty="0"/>
              <a:t>Recommend web-based programmed learning websites for keeping up with the basics (</a:t>
            </a:r>
            <a:r>
              <a:rPr lang="en-US" sz="2400" dirty="0" err="1"/>
              <a:t>Khanacademy.org</a:t>
            </a:r>
            <a:r>
              <a:rPr lang="en-US" sz="2400" dirty="0"/>
              <a:t>) – it is better designed than a Zoom lesson can ever be</a:t>
            </a:r>
          </a:p>
        </p:txBody>
      </p:sp>
    </p:spTree>
    <p:extLst>
      <p:ext uri="{BB962C8B-B14F-4D97-AF65-F5344CB8AC3E}">
        <p14:creationId xmlns:p14="http://schemas.microsoft.com/office/powerpoint/2010/main" val="412414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689D7-8835-5D40-85F5-D5EA63D61326}"/>
              </a:ext>
            </a:extLst>
          </p:cNvPr>
          <p:cNvSpPr>
            <a:spLocks noGrp="1"/>
          </p:cNvSpPr>
          <p:nvPr>
            <p:ph type="title"/>
          </p:nvPr>
        </p:nvSpPr>
        <p:spPr>
          <a:xfrm>
            <a:off x="218281" y="76200"/>
            <a:ext cx="7477125" cy="534987"/>
          </a:xfrm>
        </p:spPr>
        <p:txBody>
          <a:bodyPr/>
          <a:lstStyle/>
          <a:p>
            <a:pPr algn="ctr"/>
            <a:r>
              <a:rPr lang="en-US" sz="3600" dirty="0"/>
              <a:t>More on distance learning</a:t>
            </a:r>
          </a:p>
        </p:txBody>
      </p:sp>
      <p:sp>
        <p:nvSpPr>
          <p:cNvPr id="3" name="Content Placeholder 2">
            <a:extLst>
              <a:ext uri="{FF2B5EF4-FFF2-40B4-BE49-F238E27FC236}">
                <a16:creationId xmlns:a16="http://schemas.microsoft.com/office/drawing/2014/main" id="{7C1EEB5C-C464-E241-BD7E-40EDFA2EC807}"/>
              </a:ext>
            </a:extLst>
          </p:cNvPr>
          <p:cNvSpPr>
            <a:spLocks noGrp="1"/>
          </p:cNvSpPr>
          <p:nvPr>
            <p:ph idx="1"/>
          </p:nvPr>
        </p:nvSpPr>
        <p:spPr>
          <a:xfrm>
            <a:off x="263524" y="611187"/>
            <a:ext cx="7585075" cy="5484814"/>
          </a:xfrm>
        </p:spPr>
        <p:txBody>
          <a:bodyPr/>
          <a:lstStyle/>
          <a:p>
            <a:r>
              <a:rPr lang="en-US" sz="2400" dirty="0"/>
              <a:t>Accept that regression in knowledge may occur.  So what?</a:t>
            </a:r>
          </a:p>
          <a:p>
            <a:r>
              <a:rPr lang="en-US" sz="2400" dirty="0"/>
              <a:t>Assign minimal homework (parents are busy, stressed out, have employment to do from home, and are not proxy teachers; most are not good at it)</a:t>
            </a:r>
          </a:p>
          <a:p>
            <a:r>
              <a:rPr lang="en-US" sz="2400" dirty="0"/>
              <a:t>Give parents a lot of encouragement</a:t>
            </a:r>
          </a:p>
          <a:p>
            <a:r>
              <a:rPr lang="en-US" sz="2400" dirty="0"/>
              <a:t>You &amp; parents should consider how the flow of daily home life can be used to teach aspects of your lesson plan or just basic academics instead of formal academic work</a:t>
            </a:r>
          </a:p>
          <a:p>
            <a:pPr lvl="1"/>
            <a:r>
              <a:rPr lang="en-US" sz="2000" dirty="0"/>
              <a:t>Kitchen and backyard science</a:t>
            </a:r>
          </a:p>
          <a:p>
            <a:pPr lvl="1"/>
            <a:r>
              <a:rPr lang="en-US" sz="2000" dirty="0"/>
              <a:t>Printing labels to put on things at home and discuss how they work</a:t>
            </a:r>
          </a:p>
          <a:p>
            <a:pPr lvl="1"/>
            <a:r>
              <a:rPr lang="en-US" sz="2000" dirty="0"/>
              <a:t>Re-reading favorite books</a:t>
            </a:r>
          </a:p>
          <a:p>
            <a:pPr lvl="1"/>
            <a:r>
              <a:rPr lang="en-US" sz="2000" dirty="0"/>
              <a:t>Math is everywhere</a:t>
            </a:r>
          </a:p>
          <a:p>
            <a:endParaRPr lang="en-US" dirty="0"/>
          </a:p>
        </p:txBody>
      </p:sp>
    </p:spTree>
    <p:extLst>
      <p:ext uri="{BB962C8B-B14F-4D97-AF65-F5344CB8AC3E}">
        <p14:creationId xmlns:p14="http://schemas.microsoft.com/office/powerpoint/2010/main" val="346533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477125" cy="687387"/>
          </a:xfrm>
        </p:spPr>
        <p:txBody>
          <a:bodyPr/>
          <a:lstStyle/>
          <a:p>
            <a:pPr algn="ctr"/>
            <a:r>
              <a:rPr lang="en-US" dirty="0"/>
              <a:t>Conclusions</a:t>
            </a:r>
          </a:p>
        </p:txBody>
      </p:sp>
      <p:sp>
        <p:nvSpPr>
          <p:cNvPr id="3" name="Content Placeholder 2"/>
          <p:cNvSpPr>
            <a:spLocks noGrp="1"/>
          </p:cNvSpPr>
          <p:nvPr>
            <p:ph idx="1"/>
          </p:nvPr>
        </p:nvSpPr>
        <p:spPr>
          <a:xfrm>
            <a:off x="152400" y="685800"/>
            <a:ext cx="7696199" cy="5943599"/>
          </a:xfrm>
        </p:spPr>
        <p:txBody>
          <a:bodyPr/>
          <a:lstStyle/>
          <a:p>
            <a:r>
              <a:rPr lang="en-US" sz="2400" dirty="0"/>
              <a:t>Education is the setting most impaired for children and teens with ADHD</a:t>
            </a:r>
          </a:p>
          <a:p>
            <a:r>
              <a:rPr lang="en-US" sz="2400" dirty="0"/>
              <a:t>ADHD symptoms can be effectively managed using numerous behavior modification methods and classroom accommodations</a:t>
            </a:r>
          </a:p>
          <a:p>
            <a:r>
              <a:rPr lang="en-US" sz="2400" dirty="0"/>
              <a:t>These can result in significant improvements in the child’s academic performance, behavior, and peer interactions </a:t>
            </a:r>
          </a:p>
          <a:p>
            <a:r>
              <a:rPr lang="en-US" sz="2400" dirty="0"/>
              <a:t>The keys to success include teacher attitude toward and knowledge of ADHD and the willingness to implement and sustain these interventions</a:t>
            </a:r>
          </a:p>
          <a:p>
            <a:r>
              <a:rPr lang="en-US" sz="2400" dirty="0"/>
              <a:t>In some cases, however, medications may need to be combined with school management methods to achieve maximum benefits </a:t>
            </a:r>
          </a:p>
        </p:txBody>
      </p:sp>
    </p:spTree>
    <p:extLst>
      <p:ext uri="{BB962C8B-B14F-4D97-AF65-F5344CB8AC3E}">
        <p14:creationId xmlns:p14="http://schemas.microsoft.com/office/powerpoint/2010/main" val="352937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27013"/>
            <a:ext cx="7477125" cy="763587"/>
          </a:xfrm>
        </p:spPr>
        <p:txBody>
          <a:bodyPr/>
          <a:lstStyle/>
          <a:p>
            <a:pPr algn="ctr"/>
            <a:r>
              <a:rPr lang="en-US" dirty="0"/>
              <a:t>More Touchstone Principles</a:t>
            </a:r>
          </a:p>
        </p:txBody>
      </p:sp>
      <p:sp>
        <p:nvSpPr>
          <p:cNvPr id="3" name="Content Placeholder 2"/>
          <p:cNvSpPr>
            <a:spLocks noGrp="1"/>
          </p:cNvSpPr>
          <p:nvPr>
            <p:ph idx="1"/>
          </p:nvPr>
        </p:nvSpPr>
        <p:spPr>
          <a:xfrm>
            <a:off x="76200" y="1066800"/>
            <a:ext cx="7573963" cy="5638799"/>
          </a:xfrm>
        </p:spPr>
        <p:txBody>
          <a:bodyPr/>
          <a:lstStyle/>
          <a:p>
            <a:pPr eaLnBrk="1" hangingPunct="1"/>
            <a:r>
              <a:rPr lang="en-US" dirty="0"/>
              <a:t>ADHD Causes Poor Self-Motivation </a:t>
            </a:r>
          </a:p>
          <a:p>
            <a:pPr lvl="1" eaLnBrk="1" hangingPunct="1"/>
            <a:r>
              <a:rPr lang="en-US" dirty="0"/>
              <a:t>Externalize Motivation (tangible rewards)</a:t>
            </a:r>
          </a:p>
          <a:p>
            <a:pPr lvl="1" eaLnBrk="1" hangingPunct="1"/>
            <a:r>
              <a:rPr lang="en-US" dirty="0"/>
              <a:t>Think Win/Win</a:t>
            </a:r>
          </a:p>
          <a:p>
            <a:pPr lvl="1" eaLnBrk="1" hangingPunct="1"/>
            <a:r>
              <a:rPr lang="en-US" dirty="0"/>
              <a:t>Use Immediate Feedback </a:t>
            </a:r>
          </a:p>
          <a:p>
            <a:pPr lvl="1" eaLnBrk="1" hangingPunct="1"/>
            <a:r>
              <a:rPr lang="en-US" dirty="0"/>
              <a:t>Increase Frequency of Consequences</a:t>
            </a:r>
          </a:p>
          <a:p>
            <a:pPr lvl="1" eaLnBrk="1" hangingPunct="1"/>
            <a:r>
              <a:rPr lang="en-US" dirty="0"/>
              <a:t>Use Rewards Before Punishment</a:t>
            </a:r>
          </a:p>
          <a:p>
            <a:pPr lvl="1" eaLnBrk="1" hangingPunct="1"/>
            <a:r>
              <a:rPr lang="en-US" dirty="0"/>
              <a:t>Use More Salient &amp; Artificial Rewards </a:t>
            </a:r>
          </a:p>
          <a:p>
            <a:pPr lvl="1" eaLnBrk="1" hangingPunct="1"/>
            <a:r>
              <a:rPr lang="en-US" dirty="0"/>
              <a:t>Change Rewards Periodically </a:t>
            </a:r>
          </a:p>
          <a:p>
            <a:pPr lvl="1" eaLnBrk="1" hangingPunct="1"/>
            <a:r>
              <a:rPr lang="en-US" dirty="0"/>
              <a:t>Increase Accountability to Others</a:t>
            </a:r>
          </a:p>
          <a:p>
            <a:pPr marL="0" indent="0">
              <a:buNone/>
            </a:pPr>
            <a:endParaRPr lang="en-US" dirty="0"/>
          </a:p>
        </p:txBody>
      </p:sp>
    </p:spTree>
    <p:extLst>
      <p:ext uri="{BB962C8B-B14F-4D97-AF65-F5344CB8AC3E}">
        <p14:creationId xmlns:p14="http://schemas.microsoft.com/office/powerpoint/2010/main" val="288033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0"/>
            <a:ext cx="7477125" cy="1143000"/>
          </a:xfrm>
        </p:spPr>
        <p:txBody>
          <a:bodyPr lIns="92075" tIns="46038" rIns="92075" bIns="46038"/>
          <a:lstStyle/>
          <a:p>
            <a:pPr algn="ctr" eaLnBrk="1" hangingPunct="1"/>
            <a:r>
              <a:rPr lang="en-US" sz="3600" dirty="0"/>
              <a:t>More Touchstone Principles</a:t>
            </a:r>
          </a:p>
        </p:txBody>
      </p:sp>
      <p:sp>
        <p:nvSpPr>
          <p:cNvPr id="12291" name="Rectangle 3"/>
          <p:cNvSpPr>
            <a:spLocks noGrp="1" noChangeArrowheads="1"/>
          </p:cNvSpPr>
          <p:nvPr>
            <p:ph type="body" idx="1"/>
          </p:nvPr>
        </p:nvSpPr>
        <p:spPr>
          <a:xfrm>
            <a:off x="152400" y="914400"/>
            <a:ext cx="7696200" cy="5638800"/>
          </a:xfrm>
        </p:spPr>
        <p:txBody>
          <a:bodyPr lIns="92075" tIns="46038" rIns="92075" bIns="46038"/>
          <a:lstStyle/>
          <a:p>
            <a:pPr eaLnBrk="1" hangingPunct="1"/>
            <a:r>
              <a:rPr lang="en-US" dirty="0"/>
              <a:t>Mental and Verbal Information Do Not Guide Behavior Very Well</a:t>
            </a:r>
          </a:p>
          <a:p>
            <a:pPr lvl="1" eaLnBrk="1" hangingPunct="1"/>
            <a:r>
              <a:rPr lang="en-US" dirty="0"/>
              <a:t>Touch More, Talk Less </a:t>
            </a:r>
          </a:p>
          <a:p>
            <a:pPr lvl="1" eaLnBrk="1" hangingPunct="1"/>
            <a:r>
              <a:rPr lang="en-US" dirty="0"/>
              <a:t>Act, Don’t Yak</a:t>
            </a:r>
          </a:p>
          <a:p>
            <a:pPr lvl="1" eaLnBrk="1" hangingPunct="1"/>
            <a:r>
              <a:rPr lang="en-US" dirty="0"/>
              <a:t>Externalize Critical Information &amp; Cues</a:t>
            </a:r>
          </a:p>
          <a:p>
            <a:pPr eaLnBrk="1" hangingPunct="1"/>
            <a:r>
              <a:rPr lang="en-US" dirty="0"/>
              <a:t>Mental Information Cannot Be Easily Manipulated and Held in Mind</a:t>
            </a:r>
          </a:p>
          <a:p>
            <a:pPr lvl="1" eaLnBrk="1" hangingPunct="1"/>
            <a:r>
              <a:rPr lang="en-US" dirty="0"/>
              <a:t>Externalize Problem-Solving – make it manual in form as much as possible</a:t>
            </a:r>
          </a:p>
        </p:txBody>
      </p:sp>
    </p:spTree>
    <p:extLst>
      <p:ext uri="{BB962C8B-B14F-4D97-AF65-F5344CB8AC3E}">
        <p14:creationId xmlns:p14="http://schemas.microsoft.com/office/powerpoint/2010/main" val="240963036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477125" cy="763587"/>
          </a:xfrm>
        </p:spPr>
        <p:txBody>
          <a:bodyPr/>
          <a:lstStyle/>
          <a:p>
            <a:pPr algn="ctr"/>
            <a:r>
              <a:rPr lang="en-US" dirty="0"/>
              <a:t>More Touchstone Principles</a:t>
            </a:r>
          </a:p>
        </p:txBody>
      </p:sp>
      <p:sp>
        <p:nvSpPr>
          <p:cNvPr id="3" name="Content Placeholder 2"/>
          <p:cNvSpPr>
            <a:spLocks noGrp="1"/>
          </p:cNvSpPr>
          <p:nvPr>
            <p:ph idx="1"/>
          </p:nvPr>
        </p:nvSpPr>
        <p:spPr>
          <a:xfrm>
            <a:off x="152400" y="685800"/>
            <a:ext cx="7497763" cy="6096000"/>
          </a:xfrm>
        </p:spPr>
        <p:txBody>
          <a:bodyPr/>
          <a:lstStyle/>
          <a:p>
            <a:r>
              <a:rPr lang="en-US" dirty="0"/>
              <a:t>Self-Awareness is Deficient</a:t>
            </a:r>
          </a:p>
          <a:p>
            <a:pPr lvl="1"/>
            <a:r>
              <a:rPr lang="en-US" sz="2400" dirty="0"/>
              <a:t>Video self-modeling</a:t>
            </a:r>
          </a:p>
          <a:p>
            <a:pPr lvl="1"/>
            <a:r>
              <a:rPr lang="en-US" sz="2400" dirty="0"/>
              <a:t>Random “stop and report” check ups</a:t>
            </a:r>
          </a:p>
          <a:p>
            <a:pPr lvl="1"/>
            <a:r>
              <a:rPr lang="en-US" sz="2400" dirty="0"/>
              <a:t>Turtle technique (cued self-monitoring)</a:t>
            </a:r>
          </a:p>
          <a:p>
            <a:pPr lvl="1"/>
            <a:r>
              <a:rPr lang="en-US" sz="2400" dirty="0"/>
              <a:t>Nonverbal cued self-monitoring</a:t>
            </a:r>
          </a:p>
          <a:p>
            <a:pPr lvl="1"/>
            <a:r>
              <a:rPr lang="en-US" sz="2400" dirty="0"/>
              <a:t>Self-rated daily behavior report cards</a:t>
            </a:r>
          </a:p>
          <a:p>
            <a:r>
              <a:rPr lang="en-US" dirty="0"/>
              <a:t>Emotional Self-Regulation is Weak</a:t>
            </a:r>
          </a:p>
          <a:p>
            <a:pPr lvl="1"/>
            <a:r>
              <a:rPr lang="en-US" sz="2400" dirty="0"/>
              <a:t>Video self-modeling of good emotional control</a:t>
            </a:r>
          </a:p>
          <a:p>
            <a:pPr lvl="1"/>
            <a:r>
              <a:rPr lang="en-US" sz="2400" dirty="0"/>
              <a:t>Video recording of outbursts using smartphone</a:t>
            </a:r>
          </a:p>
          <a:p>
            <a:pPr lvl="1"/>
            <a:r>
              <a:rPr lang="en-US" sz="2400" dirty="0"/>
              <a:t>Cued de-escalation (counting, visual imagery, and motor rituals)</a:t>
            </a:r>
          </a:p>
          <a:p>
            <a:pPr lvl="1"/>
            <a:r>
              <a:rPr lang="en-US" sz="2400" dirty="0"/>
              <a:t>Chill out (quiet) locations</a:t>
            </a:r>
          </a:p>
          <a:p>
            <a:pPr lvl="1"/>
            <a:r>
              <a:rPr lang="en-US" sz="2400" dirty="0"/>
              <a:t>Social skills training (???)</a:t>
            </a:r>
          </a:p>
        </p:txBody>
      </p:sp>
    </p:spTree>
    <p:extLst>
      <p:ext uri="{BB962C8B-B14F-4D97-AF65-F5344CB8AC3E}">
        <p14:creationId xmlns:p14="http://schemas.microsoft.com/office/powerpoint/2010/main" val="412994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477125" cy="687387"/>
          </a:xfrm>
        </p:spPr>
        <p:txBody>
          <a:bodyPr/>
          <a:lstStyle/>
          <a:p>
            <a:pPr algn="ctr"/>
            <a:r>
              <a:rPr lang="en-US" dirty="0"/>
              <a:t>Ideas for Desk Work</a:t>
            </a:r>
          </a:p>
        </p:txBody>
      </p:sp>
      <p:sp>
        <p:nvSpPr>
          <p:cNvPr id="3" name="Content Placeholder 2"/>
          <p:cNvSpPr>
            <a:spLocks noGrp="1"/>
          </p:cNvSpPr>
          <p:nvPr>
            <p:ph idx="1"/>
          </p:nvPr>
        </p:nvSpPr>
        <p:spPr>
          <a:xfrm>
            <a:off x="263525" y="685800"/>
            <a:ext cx="7386638" cy="5410201"/>
          </a:xfrm>
        </p:spPr>
        <p:txBody>
          <a:bodyPr/>
          <a:lstStyle/>
          <a:p>
            <a:r>
              <a:rPr lang="en-US" dirty="0"/>
              <a:t>Target productivity first, accuracy later</a:t>
            </a:r>
          </a:p>
          <a:p>
            <a:pPr eaLnBrk="1" hangingPunct="1">
              <a:lnSpc>
                <a:spcPct val="90000"/>
              </a:lnSpc>
            </a:pPr>
            <a:r>
              <a:rPr lang="en-US" dirty="0"/>
              <a:t>Decrease total workload, or</a:t>
            </a:r>
          </a:p>
          <a:p>
            <a:pPr eaLnBrk="1" hangingPunct="1">
              <a:lnSpc>
                <a:spcPct val="90000"/>
              </a:lnSpc>
            </a:pPr>
            <a:r>
              <a:rPr lang="en-US" dirty="0"/>
              <a:t>Give smaller quotas of work at a time </a:t>
            </a:r>
          </a:p>
          <a:p>
            <a:pPr eaLnBrk="1" hangingPunct="1">
              <a:lnSpc>
                <a:spcPct val="90000"/>
              </a:lnSpc>
            </a:pPr>
            <a:r>
              <a:rPr lang="en-US" dirty="0"/>
              <a:t>Allow child to choose the initial quota</a:t>
            </a:r>
          </a:p>
          <a:p>
            <a:pPr eaLnBrk="1" hangingPunct="1"/>
            <a:r>
              <a:rPr lang="en-US" dirty="0"/>
              <a:t> Use participatory teaching methods</a:t>
            </a:r>
          </a:p>
          <a:p>
            <a:pPr lvl="1" eaLnBrk="1" hangingPunct="1"/>
            <a:r>
              <a:rPr lang="en-US" sz="2400" dirty="0"/>
              <a:t>Child actively involved in teaching the lesson</a:t>
            </a:r>
          </a:p>
          <a:p>
            <a:pPr eaLnBrk="1" hangingPunct="1"/>
            <a:r>
              <a:rPr lang="en-US" dirty="0"/>
              <a:t>Practice skills drills on computers</a:t>
            </a:r>
          </a:p>
          <a:p>
            <a:pPr eaLnBrk="1" hangingPunct="1"/>
            <a:r>
              <a:rPr lang="en-US" dirty="0"/>
              <a:t>Allow some restlessness at work area</a:t>
            </a:r>
          </a:p>
          <a:p>
            <a:pPr lvl="1" eaLnBrk="1" hangingPunct="1"/>
            <a:r>
              <a:rPr lang="en-US" dirty="0"/>
              <a:t>Consider having child sit on balance ball</a:t>
            </a:r>
          </a:p>
          <a:p>
            <a:pPr eaLnBrk="1" hangingPunct="1"/>
            <a:r>
              <a:rPr lang="en-US" dirty="0"/>
              <a:t>Give frequent exercise breaks</a:t>
            </a:r>
          </a:p>
          <a:p>
            <a:endParaRPr lang="en-US" dirty="0"/>
          </a:p>
        </p:txBody>
      </p:sp>
    </p:spTree>
    <p:extLst>
      <p:ext uri="{BB962C8B-B14F-4D97-AF65-F5344CB8AC3E}">
        <p14:creationId xmlns:p14="http://schemas.microsoft.com/office/powerpoint/2010/main" val="107787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152400"/>
            <a:ext cx="7793038" cy="533400"/>
          </a:xfrm>
        </p:spPr>
        <p:txBody>
          <a:bodyPr lIns="92075" tIns="46038" rIns="92075" bIns="46038"/>
          <a:lstStyle/>
          <a:p>
            <a:pPr algn="ctr" eaLnBrk="1" hangingPunct="1"/>
            <a:r>
              <a:rPr lang="en-US" sz="3600" dirty="0"/>
              <a:t>Instructional Tips:</a:t>
            </a:r>
          </a:p>
        </p:txBody>
      </p:sp>
      <p:sp>
        <p:nvSpPr>
          <p:cNvPr id="59395" name="Rectangle 3"/>
          <p:cNvSpPr>
            <a:spLocks noGrp="1" noChangeArrowheads="1"/>
          </p:cNvSpPr>
          <p:nvPr>
            <p:ph type="body" idx="1"/>
          </p:nvPr>
        </p:nvSpPr>
        <p:spPr>
          <a:xfrm>
            <a:off x="152400" y="685800"/>
            <a:ext cx="7620000" cy="5791200"/>
          </a:xfrm>
        </p:spPr>
        <p:txBody>
          <a:bodyPr lIns="92075" tIns="46038" rIns="92075" bIns="46038"/>
          <a:lstStyle/>
          <a:p>
            <a:pPr eaLnBrk="1" hangingPunct="1">
              <a:lnSpc>
                <a:spcPct val="80000"/>
              </a:lnSpc>
            </a:pPr>
            <a:r>
              <a:rPr lang="en-US" sz="2800" dirty="0"/>
              <a:t>Be more animated and theatrical</a:t>
            </a:r>
          </a:p>
          <a:p>
            <a:pPr eaLnBrk="1" hangingPunct="1">
              <a:lnSpc>
                <a:spcPct val="80000"/>
              </a:lnSpc>
            </a:pPr>
            <a:r>
              <a:rPr lang="en-US" sz="2800" dirty="0"/>
              <a:t>Personalize praise, reprimands, or instructions</a:t>
            </a:r>
          </a:p>
          <a:p>
            <a:pPr lvl="1" eaLnBrk="1" hangingPunct="1">
              <a:lnSpc>
                <a:spcPct val="80000"/>
              </a:lnSpc>
            </a:pPr>
            <a:r>
              <a:rPr lang="en-US" sz="1800" dirty="0"/>
              <a:t>Make eye contact, touch child on shoulder or arm, have child repeat back any instructions</a:t>
            </a:r>
          </a:p>
          <a:p>
            <a:pPr eaLnBrk="1" hangingPunct="1"/>
            <a:r>
              <a:rPr lang="en-US" sz="2800" dirty="0"/>
              <a:t>To help with self-monitoring, use the “Turtle Technique” for early elementary grades</a:t>
            </a:r>
          </a:p>
          <a:p>
            <a:pPr lvl="1" eaLnBrk="1" hangingPunct="1"/>
            <a:r>
              <a:rPr lang="en-US" sz="2000" dirty="0"/>
              <a:t>For teens consider nonverbal cueing</a:t>
            </a:r>
          </a:p>
          <a:p>
            <a:pPr eaLnBrk="1" hangingPunct="1"/>
            <a:r>
              <a:rPr lang="en-US" sz="2800" dirty="0"/>
              <a:t>Don’t encourage impulsive answering - Try using laminated work slates for writing down and displaying answer, not hands in air and fastest responder wins</a:t>
            </a:r>
          </a:p>
          <a:p>
            <a:pPr eaLnBrk="1" hangingPunct="1">
              <a:lnSpc>
                <a:spcPct val="80000"/>
              </a:lnSpc>
            </a:pPr>
            <a:r>
              <a:rPr lang="en-US" sz="2800" dirty="0"/>
              <a:t>Schedule most difficult subjects in AM </a:t>
            </a:r>
          </a:p>
          <a:p>
            <a:pPr eaLnBrk="1" hangingPunct="1">
              <a:lnSpc>
                <a:spcPct val="80000"/>
              </a:lnSpc>
            </a:pPr>
            <a:r>
              <a:rPr lang="en-US" sz="2800" dirty="0"/>
              <a:t>Intersperse low with high appeal activities</a:t>
            </a:r>
            <a:endParaRPr lang="en-US" sz="2400" dirty="0"/>
          </a:p>
          <a:p>
            <a:pPr eaLnBrk="1" hangingPunct="1"/>
            <a:endParaRPr lang="en-US" sz="2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anim to="" calcmode="lin" valueType="num">
                                      <p:cBhvr>
                                        <p:cTn id="7" dur="1" fill="hold"/>
                                        <p:tgtEl>
                                          <p:spTgt spid="593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9395">
                                            <p:txEl>
                                              <p:pRg st="1" end="1"/>
                                            </p:txEl>
                                          </p:spTgt>
                                        </p:tgtEl>
                                        <p:attrNameLst>
                                          <p:attrName>style.visibility</p:attrName>
                                        </p:attrNameLst>
                                      </p:cBhvr>
                                      <p:to>
                                        <p:strVal val="visible"/>
                                      </p:to>
                                    </p:set>
                                    <p:anim to="" calcmode="lin" valueType="num">
                                      <p:cBhvr>
                                        <p:cTn id="12" dur="1" fill="hold"/>
                                        <p:tgtEl>
                                          <p:spTgt spid="59395">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59395">
                                            <p:txEl>
                                              <p:pRg st="2" end="2"/>
                                            </p:txEl>
                                          </p:spTgt>
                                        </p:tgtEl>
                                        <p:attrNameLst>
                                          <p:attrName>style.visibility</p:attrName>
                                        </p:attrNameLst>
                                      </p:cBhvr>
                                      <p:to>
                                        <p:strVal val="visible"/>
                                      </p:to>
                                    </p:set>
                                    <p:anim to="" calcmode="lin" valueType="num">
                                      <p:cBhvr>
                                        <p:cTn id="15" dur="1" fill="hold"/>
                                        <p:tgtEl>
                                          <p:spTgt spid="59395">
                                            <p:txEl>
                                              <p:pRg st="2" end="2"/>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499"/>
                                          </p:stCondLst>
                                        </p:cTn>
                                        <p:tgtEl>
                                          <p:spTgt spid="59395">
                                            <p:txEl>
                                              <p:pRg st="3" end="3"/>
                                            </p:txEl>
                                          </p:spTgt>
                                        </p:tgtEl>
                                        <p:attrNameLst>
                                          <p:attrName>style.visibility</p:attrName>
                                        </p:attrNameLst>
                                      </p:cBhvr>
                                      <p:to>
                                        <p:strVal val="visible"/>
                                      </p:to>
                                    </p:set>
                                    <p:anim to="" calcmode="lin" valueType="num">
                                      <p:cBhvr>
                                        <p:cTn id="20" dur="1" fill="hold"/>
                                        <p:tgtEl>
                                          <p:spTgt spid="59395">
                                            <p:txEl>
                                              <p:pRg st="3" end="3"/>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499"/>
                                          </p:stCondLst>
                                        </p:cTn>
                                        <p:tgtEl>
                                          <p:spTgt spid="59395">
                                            <p:txEl>
                                              <p:pRg st="4" end="4"/>
                                            </p:txEl>
                                          </p:spTgt>
                                        </p:tgtEl>
                                        <p:attrNameLst>
                                          <p:attrName>style.visibility</p:attrName>
                                        </p:attrNameLst>
                                      </p:cBhvr>
                                      <p:to>
                                        <p:strVal val="visible"/>
                                      </p:to>
                                    </p:set>
                                    <p:anim to="" calcmode="lin" valueType="num">
                                      <p:cBhvr>
                                        <p:cTn id="23" dur="1" fill="hold"/>
                                        <p:tgtEl>
                                          <p:spTgt spid="59395">
                                            <p:txEl>
                                              <p:pRg st="4" end="4"/>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59395">
                                            <p:txEl>
                                              <p:pRg st="5" end="5"/>
                                            </p:txEl>
                                          </p:spTgt>
                                        </p:tgtEl>
                                        <p:attrNameLst>
                                          <p:attrName>style.visibility</p:attrName>
                                        </p:attrNameLst>
                                      </p:cBhvr>
                                      <p:to>
                                        <p:strVal val="visible"/>
                                      </p:to>
                                    </p:set>
                                    <p:anim to="" calcmode="lin" valueType="num">
                                      <p:cBhvr>
                                        <p:cTn id="28" dur="1" fill="hold"/>
                                        <p:tgtEl>
                                          <p:spTgt spid="59395">
                                            <p:txEl>
                                              <p:pRg st="5" end="5"/>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59395">
                                            <p:txEl>
                                              <p:pRg st="6" end="6"/>
                                            </p:txEl>
                                          </p:spTgt>
                                        </p:tgtEl>
                                        <p:attrNameLst>
                                          <p:attrName>style.visibility</p:attrName>
                                        </p:attrNameLst>
                                      </p:cBhvr>
                                      <p:to>
                                        <p:strVal val="visible"/>
                                      </p:to>
                                    </p:set>
                                    <p:anim to="" calcmode="lin" valueType="num">
                                      <p:cBhvr>
                                        <p:cTn id="33" dur="1" fill="hold"/>
                                        <p:tgtEl>
                                          <p:spTgt spid="59395">
                                            <p:txEl>
                                              <p:pRg st="6" end="6"/>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59395">
                                            <p:txEl>
                                              <p:pRg st="7" end="7"/>
                                            </p:txEl>
                                          </p:spTgt>
                                        </p:tgtEl>
                                        <p:attrNameLst>
                                          <p:attrName>style.visibility</p:attrName>
                                        </p:attrNameLst>
                                      </p:cBhvr>
                                      <p:to>
                                        <p:strVal val="visible"/>
                                      </p:to>
                                    </p:set>
                                    <p:anim to="" calcmode="lin" valueType="num">
                                      <p:cBhvr>
                                        <p:cTn id="38" dur="1" fill="hold"/>
                                        <p:tgtEl>
                                          <p:spTgt spid="5939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6818313" cy="611188"/>
          </a:xfrm>
        </p:spPr>
        <p:txBody>
          <a:bodyPr lIns="92075" tIns="46038" rIns="92075" bIns="46038"/>
          <a:lstStyle/>
          <a:p>
            <a:pPr algn="ctr" eaLnBrk="1" hangingPunct="1"/>
            <a:r>
              <a:rPr lang="en-US" sz="3600" dirty="0"/>
              <a:t>More Classroom Suggestions:</a:t>
            </a:r>
          </a:p>
        </p:txBody>
      </p:sp>
      <p:sp>
        <p:nvSpPr>
          <p:cNvPr id="61443" name="Rectangle 3"/>
          <p:cNvSpPr>
            <a:spLocks noGrp="1" noChangeArrowheads="1"/>
          </p:cNvSpPr>
          <p:nvPr>
            <p:ph type="body" idx="1"/>
          </p:nvPr>
        </p:nvSpPr>
        <p:spPr>
          <a:xfrm>
            <a:off x="304800" y="914400"/>
            <a:ext cx="7086600" cy="5562600"/>
          </a:xfrm>
        </p:spPr>
        <p:txBody>
          <a:bodyPr lIns="92075" tIns="46038" rIns="92075" bIns="46038"/>
          <a:lstStyle/>
          <a:p>
            <a:pPr eaLnBrk="1" hangingPunct="1">
              <a:lnSpc>
                <a:spcPct val="80000"/>
              </a:lnSpc>
            </a:pPr>
            <a:r>
              <a:rPr lang="en-US" dirty="0"/>
              <a:t>Require continuous note-taking during lectures &amp; while reading</a:t>
            </a:r>
          </a:p>
          <a:p>
            <a:pPr eaLnBrk="1" hangingPunct="1">
              <a:lnSpc>
                <a:spcPct val="80000"/>
              </a:lnSpc>
            </a:pPr>
            <a:r>
              <a:rPr lang="en-US" dirty="0"/>
              <a:t>Use the SQ4R system for improving reading comprehension</a:t>
            </a:r>
          </a:p>
          <a:p>
            <a:pPr lvl="1" eaLnBrk="1" hangingPunct="1">
              <a:lnSpc>
                <a:spcPct val="80000"/>
              </a:lnSpc>
            </a:pPr>
            <a:r>
              <a:rPr lang="en-US" dirty="0"/>
              <a:t>Survey, questions, read, recite, write, review</a:t>
            </a:r>
          </a:p>
          <a:p>
            <a:pPr eaLnBrk="1" hangingPunct="1">
              <a:lnSpc>
                <a:spcPct val="80000"/>
              </a:lnSpc>
            </a:pPr>
            <a:r>
              <a:rPr lang="en-US" dirty="0"/>
              <a:t>Get color-coded binders &amp; other organizing systems for classwork</a:t>
            </a:r>
          </a:p>
          <a:p>
            <a:pPr eaLnBrk="1" hangingPunct="1">
              <a:lnSpc>
                <a:spcPct val="80000"/>
              </a:lnSpc>
            </a:pPr>
            <a:r>
              <a:rPr lang="en-US" dirty="0"/>
              <a:t>Give after-school help-sessions, tutoring, books on tape, videos, etc.</a:t>
            </a:r>
          </a:p>
          <a:p>
            <a:pPr eaLnBrk="1" hangingPunct="1">
              <a:lnSpc>
                <a:spcPct val="80000"/>
              </a:lnSpc>
            </a:pPr>
            <a:r>
              <a:rPr lang="en-US" dirty="0"/>
              <a:t>Train keyboarding in early grades</a:t>
            </a:r>
          </a:p>
          <a:p>
            <a:pPr eaLnBrk="1" hangingPunct="1">
              <a:lnSpc>
                <a:spcPct val="80000"/>
              </a:lnSpc>
            </a:pPr>
            <a:r>
              <a:rPr lang="en-US" dirty="0"/>
              <a:t>Establish “behavioral contracts”</a:t>
            </a:r>
          </a:p>
          <a:p>
            <a:pPr eaLnBrk="1" hangingPunct="1">
              <a:lnSpc>
                <a:spcPct val="80000"/>
              </a:lnSpc>
            </a:pPr>
            <a:endParaRPr lang="en-US" sz="2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1443">
                                            <p:txEl>
                                              <p:pRg st="0" end="0"/>
                                            </p:txEl>
                                          </p:spTgt>
                                        </p:tgtEl>
                                        <p:attrNameLst>
                                          <p:attrName>style.visibility</p:attrName>
                                        </p:attrNameLst>
                                      </p:cBhvr>
                                      <p:to>
                                        <p:strVal val="visible"/>
                                      </p:to>
                                    </p:set>
                                    <p:anim to="" calcmode="lin" valueType="num">
                                      <p:cBhvr>
                                        <p:cTn id="7" dur="1" fill="hold"/>
                                        <p:tgtEl>
                                          <p:spTgt spid="6144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1443">
                                            <p:txEl>
                                              <p:pRg st="1" end="1"/>
                                            </p:txEl>
                                          </p:spTgt>
                                        </p:tgtEl>
                                        <p:attrNameLst>
                                          <p:attrName>style.visibility</p:attrName>
                                        </p:attrNameLst>
                                      </p:cBhvr>
                                      <p:to>
                                        <p:strVal val="visible"/>
                                      </p:to>
                                    </p:set>
                                    <p:anim to="" calcmode="lin" valueType="num">
                                      <p:cBhvr>
                                        <p:cTn id="12" dur="1" fill="hold"/>
                                        <p:tgtEl>
                                          <p:spTgt spid="61443">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499"/>
                                          </p:stCondLst>
                                        </p:cTn>
                                        <p:tgtEl>
                                          <p:spTgt spid="61443">
                                            <p:txEl>
                                              <p:pRg st="2" end="2"/>
                                            </p:txEl>
                                          </p:spTgt>
                                        </p:tgtEl>
                                        <p:attrNameLst>
                                          <p:attrName>style.visibility</p:attrName>
                                        </p:attrNameLst>
                                      </p:cBhvr>
                                      <p:to>
                                        <p:strVal val="visible"/>
                                      </p:to>
                                    </p:set>
                                    <p:anim to="" calcmode="lin" valueType="num">
                                      <p:cBhvr>
                                        <p:cTn id="15" dur="1" fill="hold"/>
                                        <p:tgtEl>
                                          <p:spTgt spid="61443">
                                            <p:txEl>
                                              <p:pRg st="2" end="2"/>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499"/>
                                          </p:stCondLst>
                                        </p:cTn>
                                        <p:tgtEl>
                                          <p:spTgt spid="61443">
                                            <p:txEl>
                                              <p:pRg st="3" end="3"/>
                                            </p:txEl>
                                          </p:spTgt>
                                        </p:tgtEl>
                                        <p:attrNameLst>
                                          <p:attrName>style.visibility</p:attrName>
                                        </p:attrNameLst>
                                      </p:cBhvr>
                                      <p:to>
                                        <p:strVal val="visible"/>
                                      </p:to>
                                    </p:set>
                                    <p:anim to="" calcmode="lin" valueType="num">
                                      <p:cBhvr>
                                        <p:cTn id="20" dur="1" fill="hold"/>
                                        <p:tgtEl>
                                          <p:spTgt spid="61443">
                                            <p:txEl>
                                              <p:pRg st="3" end="3"/>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499"/>
                                          </p:stCondLst>
                                        </p:cTn>
                                        <p:tgtEl>
                                          <p:spTgt spid="61443">
                                            <p:txEl>
                                              <p:pRg st="4" end="4"/>
                                            </p:txEl>
                                          </p:spTgt>
                                        </p:tgtEl>
                                        <p:attrNameLst>
                                          <p:attrName>style.visibility</p:attrName>
                                        </p:attrNameLst>
                                      </p:cBhvr>
                                      <p:to>
                                        <p:strVal val="visible"/>
                                      </p:to>
                                    </p:set>
                                    <p:anim to="" calcmode="lin" valueType="num">
                                      <p:cBhvr>
                                        <p:cTn id="25" dur="1" fill="hold"/>
                                        <p:tgtEl>
                                          <p:spTgt spid="61443">
                                            <p:txEl>
                                              <p:pRg st="4" end="4"/>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499"/>
                                          </p:stCondLst>
                                        </p:cTn>
                                        <p:tgtEl>
                                          <p:spTgt spid="61443">
                                            <p:txEl>
                                              <p:pRg st="5" end="5"/>
                                            </p:txEl>
                                          </p:spTgt>
                                        </p:tgtEl>
                                        <p:attrNameLst>
                                          <p:attrName>style.visibility</p:attrName>
                                        </p:attrNameLst>
                                      </p:cBhvr>
                                      <p:to>
                                        <p:strVal val="visible"/>
                                      </p:to>
                                    </p:set>
                                    <p:anim to="" calcmode="lin" valueType="num">
                                      <p:cBhvr>
                                        <p:cTn id="30" dur="1" fill="hold"/>
                                        <p:tgtEl>
                                          <p:spTgt spid="61443">
                                            <p:txEl>
                                              <p:pRg st="5" end="5"/>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499"/>
                                          </p:stCondLst>
                                        </p:cTn>
                                        <p:tgtEl>
                                          <p:spTgt spid="61443">
                                            <p:txEl>
                                              <p:pRg st="6" end="6"/>
                                            </p:txEl>
                                          </p:spTgt>
                                        </p:tgtEl>
                                        <p:attrNameLst>
                                          <p:attrName>style.visibility</p:attrName>
                                        </p:attrNameLst>
                                      </p:cBhvr>
                                      <p:to>
                                        <p:strVal val="visible"/>
                                      </p:to>
                                    </p:set>
                                    <p:anim to="" calcmode="lin" valueType="num">
                                      <p:cBhvr>
                                        <p:cTn id="35" dur="1" fill="hold"/>
                                        <p:tgtEl>
                                          <p:spTgt spid="6144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7467600" cy="609600"/>
          </a:xfrm>
        </p:spPr>
        <p:txBody>
          <a:bodyPr/>
          <a:lstStyle/>
          <a:p>
            <a:pPr algn="ctr" eaLnBrk="1" hangingPunct="1"/>
            <a:r>
              <a:rPr lang="en-US" dirty="0"/>
              <a:t>Peer Tutoring </a:t>
            </a:r>
          </a:p>
        </p:txBody>
      </p:sp>
      <p:sp>
        <p:nvSpPr>
          <p:cNvPr id="6147" name="Rectangle 3"/>
          <p:cNvSpPr>
            <a:spLocks noGrp="1" noChangeArrowheads="1"/>
          </p:cNvSpPr>
          <p:nvPr>
            <p:ph type="body" idx="1"/>
          </p:nvPr>
        </p:nvSpPr>
        <p:spPr>
          <a:xfrm>
            <a:off x="152400" y="838200"/>
            <a:ext cx="7772400" cy="5486400"/>
          </a:xfrm>
        </p:spPr>
        <p:txBody>
          <a:bodyPr/>
          <a:lstStyle/>
          <a:p>
            <a:pPr eaLnBrk="1" hangingPunct="1">
              <a:lnSpc>
                <a:spcPct val="90000"/>
              </a:lnSpc>
            </a:pPr>
            <a:r>
              <a:rPr lang="en-US" sz="2800" dirty="0"/>
              <a:t>Create &amp; distribute scripts (work sheets)</a:t>
            </a:r>
          </a:p>
          <a:p>
            <a:pPr eaLnBrk="1" hangingPunct="1">
              <a:lnSpc>
                <a:spcPct val="90000"/>
              </a:lnSpc>
            </a:pPr>
            <a:r>
              <a:rPr lang="en-US" sz="2800" dirty="0"/>
              <a:t>Teach any new concepts and skills to class</a:t>
            </a:r>
          </a:p>
          <a:p>
            <a:pPr eaLnBrk="1" hangingPunct="1">
              <a:lnSpc>
                <a:spcPct val="90000"/>
              </a:lnSpc>
            </a:pPr>
            <a:r>
              <a:rPr lang="en-US" sz="2800" dirty="0"/>
              <a:t>Provide initial instructions for work, then</a:t>
            </a:r>
          </a:p>
          <a:p>
            <a:pPr eaLnBrk="1" hangingPunct="1">
              <a:lnSpc>
                <a:spcPct val="90000"/>
              </a:lnSpc>
            </a:pPr>
            <a:r>
              <a:rPr lang="en-US" sz="2800" dirty="0"/>
              <a:t>Break class into dyads</a:t>
            </a:r>
          </a:p>
          <a:p>
            <a:pPr eaLnBrk="1" hangingPunct="1">
              <a:lnSpc>
                <a:spcPct val="90000"/>
              </a:lnSpc>
            </a:pPr>
            <a:r>
              <a:rPr lang="en-US" sz="2800" dirty="0"/>
              <a:t>Have one student tutor &amp; quiz the other</a:t>
            </a:r>
          </a:p>
          <a:p>
            <a:pPr eaLnBrk="1" hangingPunct="1">
              <a:lnSpc>
                <a:spcPct val="90000"/>
              </a:lnSpc>
            </a:pPr>
            <a:r>
              <a:rPr lang="en-US" sz="2800" dirty="0"/>
              <a:t>Circulate, supervise, and coach dyads</a:t>
            </a:r>
          </a:p>
          <a:p>
            <a:pPr eaLnBrk="1" hangingPunct="1">
              <a:lnSpc>
                <a:spcPct val="90000"/>
              </a:lnSpc>
            </a:pPr>
            <a:r>
              <a:rPr lang="en-US" sz="2800" dirty="0"/>
              <a:t>Alternate tutor/student roles in dyad</a:t>
            </a:r>
          </a:p>
          <a:p>
            <a:pPr eaLnBrk="1" hangingPunct="1">
              <a:lnSpc>
                <a:spcPct val="90000"/>
              </a:lnSpc>
            </a:pPr>
            <a:r>
              <a:rPr lang="en-US" sz="2800" dirty="0"/>
              <a:t>Re-organize into new dyads weekly</a:t>
            </a:r>
          </a:p>
          <a:p>
            <a:pPr eaLnBrk="1" hangingPunct="1">
              <a:lnSpc>
                <a:spcPct val="90000"/>
              </a:lnSpc>
            </a:pPr>
            <a:r>
              <a:rPr lang="en-US" sz="2800" dirty="0"/>
              <a:t>Graph &amp; post quiz results</a:t>
            </a:r>
          </a:p>
          <a:p>
            <a:pPr eaLnBrk="1" hangingPunct="1"/>
            <a:r>
              <a:rPr lang="en-US" sz="2800" dirty="0"/>
              <a:t>Allow peer tutoring for homework – find child a “study-buddy” in their neighborhood</a:t>
            </a:r>
          </a:p>
        </p:txBody>
      </p:sp>
    </p:spTree>
  </p:cSld>
  <p:clrMapOvr>
    <a:masterClrMapping/>
  </p:clrMapOvr>
  <p:transition>
    <p:random/>
  </p:transition>
</p:sld>
</file>

<file path=ppt/theme/theme1.xml><?xml version="1.0" encoding="utf-8"?>
<a:theme xmlns:a="http://schemas.openxmlformats.org/drawingml/2006/main" name="Kimono">
  <a:themeElements>
    <a:clrScheme name="Kimono 10">
      <a:dk1>
        <a:srgbClr val="00002E"/>
      </a:dk1>
      <a:lt1>
        <a:srgbClr val="FFFFFF"/>
      </a:lt1>
      <a:dk2>
        <a:srgbClr val="003399"/>
      </a:dk2>
      <a:lt2>
        <a:srgbClr val="FFFF66"/>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
      <a:clrScheme name="Kimono 9">
        <a:dk1>
          <a:srgbClr val="2F1311"/>
        </a:dk1>
        <a:lt1>
          <a:srgbClr val="6666FF"/>
        </a:lt1>
        <a:dk2>
          <a:srgbClr val="FFFF00"/>
        </a:dk2>
        <a:lt2>
          <a:srgbClr val="000000"/>
        </a:lt2>
        <a:accent1>
          <a:srgbClr val="FF99CC"/>
        </a:accent1>
        <a:accent2>
          <a:srgbClr val="00CC00"/>
        </a:accent2>
        <a:accent3>
          <a:srgbClr val="B8B8FF"/>
        </a:accent3>
        <a:accent4>
          <a:srgbClr val="270E0D"/>
        </a:accent4>
        <a:accent5>
          <a:srgbClr val="FFCAE2"/>
        </a:accent5>
        <a:accent6>
          <a:srgbClr val="00B90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10">
        <a:dk1>
          <a:srgbClr val="00002E"/>
        </a:dk1>
        <a:lt1>
          <a:srgbClr val="FFFFFF"/>
        </a:lt1>
        <a:dk2>
          <a:srgbClr val="003399"/>
        </a:dk2>
        <a:lt2>
          <a:srgbClr val="FFFF66"/>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6460</TotalTime>
  <Words>1929</Words>
  <Application>Microsoft Macintosh PowerPoint</Application>
  <PresentationFormat>On-screen Show (4:3)</PresentationFormat>
  <Paragraphs>219</Paragraphs>
  <Slides>23</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7" baseType="lpstr">
      <vt:lpstr>Arial</vt:lpstr>
      <vt:lpstr>Times New Roman</vt:lpstr>
      <vt:lpstr>Kimono</vt:lpstr>
      <vt:lpstr>Document</vt:lpstr>
      <vt:lpstr>School Management of ADHD</vt:lpstr>
      <vt:lpstr>Touchstone Principles for  School Management</vt:lpstr>
      <vt:lpstr>More Touchstone Principles</vt:lpstr>
      <vt:lpstr>More Touchstone Principles</vt:lpstr>
      <vt:lpstr>More Touchstone Principles</vt:lpstr>
      <vt:lpstr>Ideas for Desk Work</vt:lpstr>
      <vt:lpstr>Instructional Tips:</vt:lpstr>
      <vt:lpstr>More Classroom Suggestions:</vt:lpstr>
      <vt:lpstr>Peer Tutoring </vt:lpstr>
      <vt:lpstr>Increasing Incentives</vt:lpstr>
      <vt:lpstr>More on Incentives</vt:lpstr>
      <vt:lpstr>Using School-Home Reports with Home-Based Consequences</vt:lpstr>
      <vt:lpstr>A Daily Behavior Card Each teacher rates each behavior at end of each class; 1=Excellent (+25), 2=Good (+15), 3=Fair (+5), 4=Poor (-15), 5=Terrible (-25)</vt:lpstr>
      <vt:lpstr>Problem Transitions? Make a Plan</vt:lpstr>
      <vt:lpstr>Externalizing Rules and Time</vt:lpstr>
      <vt:lpstr>Large 12” Timer Amazon.com</vt:lpstr>
      <vt:lpstr>Disciplinary Tactics</vt:lpstr>
      <vt:lpstr>More Punishment Tactics</vt:lpstr>
      <vt:lpstr>Keys to Effective Time Outs</vt:lpstr>
      <vt:lpstr>Other Tips for Teens</vt:lpstr>
      <vt:lpstr>Distance (Web) Teaching During the Pandemic</vt:lpstr>
      <vt:lpstr>More on distance learning</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Counseling and Behavior Management</dc:title>
  <dc:creator>Russell A Barkley</dc:creator>
  <cp:lastModifiedBy>RUSSELL BARKLEY</cp:lastModifiedBy>
  <cp:revision>105</cp:revision>
  <dcterms:created xsi:type="dcterms:W3CDTF">2007-09-06T17:18:07Z</dcterms:created>
  <dcterms:modified xsi:type="dcterms:W3CDTF">2020-08-25T17:10:56Z</dcterms:modified>
</cp:coreProperties>
</file>